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510" r:id="rId2"/>
    <p:sldId id="511" r:id="rId3"/>
    <p:sldId id="539" r:id="rId4"/>
    <p:sldId id="540" r:id="rId5"/>
    <p:sldId id="541" r:id="rId6"/>
    <p:sldId id="542" r:id="rId7"/>
    <p:sldId id="543" r:id="rId8"/>
    <p:sldId id="544" r:id="rId9"/>
    <p:sldId id="546" r:id="rId10"/>
    <p:sldId id="547" r:id="rId11"/>
    <p:sldId id="548" r:id="rId12"/>
    <p:sldId id="490" r:id="rId13"/>
    <p:sldId id="512" r:id="rId14"/>
    <p:sldId id="491" r:id="rId15"/>
    <p:sldId id="492" r:id="rId16"/>
    <p:sldId id="514" r:id="rId17"/>
    <p:sldId id="513" r:id="rId18"/>
    <p:sldId id="493" r:id="rId19"/>
    <p:sldId id="515" r:id="rId20"/>
    <p:sldId id="520" r:id="rId21"/>
    <p:sldId id="518" r:id="rId22"/>
    <p:sldId id="504" r:id="rId23"/>
    <p:sldId id="505" r:id="rId24"/>
    <p:sldId id="496" r:id="rId25"/>
    <p:sldId id="497" r:id="rId26"/>
    <p:sldId id="498" r:id="rId27"/>
    <p:sldId id="499" r:id="rId28"/>
    <p:sldId id="500" r:id="rId29"/>
    <p:sldId id="501" r:id="rId30"/>
    <p:sldId id="502" r:id="rId31"/>
    <p:sldId id="503" r:id="rId32"/>
    <p:sldId id="506" r:id="rId33"/>
    <p:sldId id="507" r:id="rId34"/>
    <p:sldId id="551" r:id="rId35"/>
    <p:sldId id="552" r:id="rId36"/>
    <p:sldId id="553" r:id="rId37"/>
    <p:sldId id="554" r:id="rId38"/>
    <p:sldId id="555" r:id="rId39"/>
    <p:sldId id="556" r:id="rId40"/>
    <p:sldId id="557" r:id="rId41"/>
    <p:sldId id="558" r:id="rId42"/>
    <p:sldId id="559" r:id="rId43"/>
    <p:sldId id="560" r:id="rId44"/>
    <p:sldId id="56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70" autoAdjust="0"/>
    <p:restoredTop sz="94576" autoAdjust="0"/>
  </p:normalViewPr>
  <p:slideViewPr>
    <p:cSldViewPr>
      <p:cViewPr varScale="1">
        <p:scale>
          <a:sx n="82" d="100"/>
          <a:sy n="82" d="100"/>
        </p:scale>
        <p:origin x="1690" y="6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1" d="100"/>
          <a:sy n="71" d="100"/>
        </p:scale>
        <p:origin x="-231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03-26T06:51:49.950"/>
    </inkml:context>
    <inkml:brush xml:id="br0">
      <inkml:brushProperty name="width" value="0.05292" units="cm"/>
      <inkml:brushProperty name="height" value="0.05292" units="cm"/>
      <inkml:brushProperty name="color" value="#FF0000"/>
    </inkml:brush>
  </inkml:definitions>
  <inkml:trace contextRef="#ctx0" brushRef="#br0">12647 4092 0,'-18'0'0,"18"18"16,-35-1-1,0 1 1,17 0-1,1-1-15,-1-17 16,18 18 0,-18-18 46,18 18-62,-17-1 16,-1-17-16,-17 36 31,-1-1-31,-52 18 31,35 17-31,18 1 32,17-36-17,1-17-15,-1 17 16,1 0-1,17-17 1,0 17 0,0-17-1,0 0 1,0 17 0,0-18-16,17 1 15,18 17 1,-17-17-1,17 0 17,18 17-17,35 0 1,1-17 0,34 0-1,1-1 1,-71-17-16,-1 0 15,-16 0-15,70 0 16,35 0 0,0-17-1,18-19 1,-1 1 0,19 0-1,-89 17 1,71-17-16,-1-1 31,-34 1-15,-36 0-1,18 0 1,-36-1 0,-17 19-1,-35-1-15,0 0 16,-18 1-16,17 17 15,1-18-15,0-17 16,-1 0 0,1-1-1,-18-52 1,0 18 0,0 34-1,-18-52 1,1 35-1,-1 18-15,-53-53 16,-34 17 0,-37 18-1,1 0 1,-17 18 0,34 17-1,-17 18 1,0 0-1,70 18-15,18-18 16,-17 0-16,-54 35 16,1 1-1,35-1 1,-18-17 0,53-1-1,18 1 1,17-18-1,0 17 1,1 1 0,-1-18-1,18 18 1,-18-18 15</inkml:trace>
  <inkml:trace contextRef="#ctx0" brushRef="#br0" timeOffset="24266.91">13423 12418 0,'0'0'0,"18"0"16,-1 0 31,1 0-47,17 0 15,18 0 1,0 17-16,18 1 16,140 0-1,213 17 1,-124 0-16,511-35 15,177-106 1,-142 53 0,-52 1-1,-265-1 17,-264 0-32,-159 53 31,-71-18-31</inkml:trace>
  <inkml:trace contextRef="#ctx0" brushRef="#br0" timeOffset="26449.01">23019 9119 0,'0'-17'31,"17"17"-15,1 0 31,0 0-32,-1 0-15,54 0 16,35 0 15,-71 0-31,18 35 16,-18-17 0,0 17-1,1 53 1,34 53-1,36 53 1,18 124 0,-89-195-1,18 89-15,70 211 16,18 18 0,0-106 15,-35-53-16,-53-123-15,35 53 16,-52-124 0,34 71-1,-34-106-15,-19 17 16,36 36 0,-35-53-1,-1 0-15,1 35 16,0-70-1,-1 17-15,1-17 16,-18-1 0,0 1-16,18 0 15,-18-1-15,0 1 16,0 0 0,0-1-16,0 1 15,-18 17 1,0-17-16,-35 35 15,-17-18-15,-54 18 16,-123 35 0,-493 124-16,263-89 15,36-17-15,-35-18 0,35-70 16,88 17 0,1 0-16,122 1 15,19 17 1,175-53-16,19 0 297,17-18-282</inkml:trace>
  <inkml:trace contextRef="#ctx0" brushRef="#br0" timeOffset="34339.31">617 9454 0,'0'0'0,"18"18"15,0-18-15,-1 35 16,-17-17 0,18-18-16,0 53 15,17 0 1,-18 17 0,1-52-1,-18 0-15,0-1 16,18-17 31,17 0 31,0-35-78,18-18 15,35 0-15,124-70 16,123-71 0,71-18-1,-142 89 1,-140 52 0,-4128 36-1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94F0E6-AAFD-4866-A038-76796769B5F3}" type="datetimeFigureOut">
              <a:rPr lang="en-US" smtClean="0"/>
              <a:pPr/>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4F284-C953-4959-8A2F-552AC784C31D}" type="slidenum">
              <a:rPr lang="en-US" smtClean="0"/>
              <a:pPr/>
              <a:t>‹#›</a:t>
            </a:fld>
            <a:endParaRPr lang="en-US"/>
          </a:p>
        </p:txBody>
      </p:sp>
    </p:spTree>
    <p:extLst>
      <p:ext uri="{BB962C8B-B14F-4D97-AF65-F5344CB8AC3E}">
        <p14:creationId xmlns:p14="http://schemas.microsoft.com/office/powerpoint/2010/main" val="28452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loud.google.com/bigquer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DA49-EE0B-4957-B5C6-26DA540FCA3E}"/>
              </a:ext>
            </a:extLst>
          </p:cNvPr>
          <p:cNvSpPr>
            <a:spLocks noGrp="1"/>
          </p:cNvSpPr>
          <p:nvPr>
            <p:ph type="title"/>
          </p:nvPr>
        </p:nvSpPr>
        <p:spPr/>
        <p:txBody>
          <a:bodyPr/>
          <a:lstStyle/>
          <a:p>
            <a:r>
              <a:rPr lang="en-IN" dirty="0"/>
              <a:t>Storage in Cloud </a:t>
            </a:r>
          </a:p>
        </p:txBody>
      </p:sp>
      <p:sp>
        <p:nvSpPr>
          <p:cNvPr id="3" name="Content Placeholder 2">
            <a:extLst>
              <a:ext uri="{FF2B5EF4-FFF2-40B4-BE49-F238E27FC236}">
                <a16:creationId xmlns:a16="http://schemas.microsoft.com/office/drawing/2014/main" id="{7C07C086-FD8C-47FF-9D85-C9E6DE8A8D7F}"/>
              </a:ext>
            </a:extLst>
          </p:cNvPr>
          <p:cNvSpPr>
            <a:spLocks noGrp="1"/>
          </p:cNvSpPr>
          <p:nvPr>
            <p:ph idx="1"/>
          </p:nvPr>
        </p:nvSpPr>
        <p:spPr/>
        <p:txBody>
          <a:bodyPr/>
          <a:lstStyle/>
          <a:p>
            <a:r>
              <a:rPr lang="en-IN" dirty="0"/>
              <a:t>Storage options in the cloud</a:t>
            </a:r>
          </a:p>
          <a:p>
            <a:r>
              <a:rPr lang="en-IN" dirty="0"/>
              <a:t> Structured and unstructured storage in the cloud</a:t>
            </a:r>
          </a:p>
          <a:p>
            <a:r>
              <a:rPr lang="en-IN" dirty="0"/>
              <a:t> unstructured storage using Cloud Storage</a:t>
            </a:r>
          </a:p>
          <a:p>
            <a:r>
              <a:rPr lang="en-IN" dirty="0"/>
              <a:t>SQL managed services, Exploring Cloud SQL</a:t>
            </a:r>
          </a:p>
          <a:p>
            <a:r>
              <a:rPr lang="en-IN" dirty="0"/>
              <a:t> Cloud Spanner as a managed service</a:t>
            </a:r>
          </a:p>
          <a:p>
            <a:r>
              <a:rPr lang="en-IN" dirty="0"/>
              <a:t> NoSQL managed service options</a:t>
            </a:r>
          </a:p>
          <a:p>
            <a:r>
              <a:rPr lang="en-IN" dirty="0"/>
              <a:t>Cloud Datastore, a NoSQL document store</a:t>
            </a:r>
          </a:p>
          <a:p>
            <a:r>
              <a:rPr lang="en-IN" dirty="0"/>
              <a:t> Cloud Bigtable as a NoSQL option</a:t>
            </a:r>
          </a:p>
        </p:txBody>
      </p:sp>
    </p:spTree>
    <p:extLst>
      <p:ext uri="{BB962C8B-B14F-4D97-AF65-F5344CB8AC3E}">
        <p14:creationId xmlns:p14="http://schemas.microsoft.com/office/powerpoint/2010/main" val="34211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9AA067-39FA-418E-8F88-AECFCBDABCC5}"/>
              </a:ext>
            </a:extLst>
          </p:cNvPr>
          <p:cNvSpPr>
            <a:spLocks noGrp="1"/>
          </p:cNvSpPr>
          <p:nvPr>
            <p:ph idx="1"/>
          </p:nvPr>
        </p:nvSpPr>
        <p:spPr>
          <a:xfrm>
            <a:off x="228600" y="304800"/>
            <a:ext cx="8229600" cy="4525963"/>
          </a:xfrm>
        </p:spPr>
        <p:txBody>
          <a:bodyPr/>
          <a:lstStyle/>
          <a:p>
            <a:r>
              <a:rPr lang="en-US" dirty="0"/>
              <a:t>Virtual Storage Containers</a:t>
            </a:r>
          </a:p>
          <a:p>
            <a:r>
              <a:rPr lang="en-US" dirty="0"/>
              <a:t>The virtual storage containers offer high performance cloud storage systems. Logical Unit Number (LUN) of device, files and other objects are created in virtual storage containers. Following diagram shows a virtual storage container, defining a cloud storage domain:</a:t>
            </a:r>
            <a:endParaRPr lang="en-IN" dirty="0"/>
          </a:p>
        </p:txBody>
      </p:sp>
      <p:pic>
        <p:nvPicPr>
          <p:cNvPr id="4" name="Picture 3">
            <a:extLst>
              <a:ext uri="{FF2B5EF4-FFF2-40B4-BE49-F238E27FC236}">
                <a16:creationId xmlns:a16="http://schemas.microsoft.com/office/drawing/2014/main" id="{66A257BA-3B48-4597-B16D-E63BCE78794C}"/>
              </a:ext>
            </a:extLst>
          </p:cNvPr>
          <p:cNvPicPr>
            <a:picLocks noChangeAspect="1"/>
          </p:cNvPicPr>
          <p:nvPr/>
        </p:nvPicPr>
        <p:blipFill>
          <a:blip r:embed="rId2"/>
          <a:stretch>
            <a:fillRect/>
          </a:stretch>
        </p:blipFill>
        <p:spPr>
          <a:xfrm>
            <a:off x="2133600" y="2743200"/>
            <a:ext cx="5334000" cy="4000500"/>
          </a:xfrm>
          <a:prstGeom prst="rect">
            <a:avLst/>
          </a:prstGeom>
        </p:spPr>
      </p:pic>
    </p:spTree>
    <p:extLst>
      <p:ext uri="{BB962C8B-B14F-4D97-AF65-F5344CB8AC3E}">
        <p14:creationId xmlns:p14="http://schemas.microsoft.com/office/powerpoint/2010/main" val="40315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5F2B7-F962-466E-867B-F4F3A8717595}"/>
              </a:ext>
            </a:extLst>
          </p:cNvPr>
          <p:cNvSpPr>
            <a:spLocks noGrp="1"/>
          </p:cNvSpPr>
          <p:nvPr>
            <p:ph idx="1"/>
          </p:nvPr>
        </p:nvSpPr>
        <p:spPr>
          <a:xfrm>
            <a:off x="304800" y="304800"/>
            <a:ext cx="8229600" cy="4525963"/>
          </a:xfrm>
        </p:spPr>
        <p:txBody>
          <a:bodyPr>
            <a:normAutofit lnSpcReduction="10000"/>
          </a:bodyPr>
          <a:lstStyle/>
          <a:p>
            <a:r>
              <a:rPr lang="en-US" dirty="0"/>
              <a:t>Challenges</a:t>
            </a:r>
          </a:p>
          <a:p>
            <a:r>
              <a:rPr lang="en-US" dirty="0"/>
              <a:t>Storing the data in cloud is not that simple task. Apart from its flexibility and convenience, it also has several challenges faced by the customers. The customers must be able to:</a:t>
            </a:r>
          </a:p>
          <a:p>
            <a:r>
              <a:rPr lang="en-US" dirty="0"/>
              <a:t>Get provision for </a:t>
            </a:r>
            <a:r>
              <a:rPr lang="en-US" dirty="0">
                <a:solidFill>
                  <a:srgbClr val="FF0000"/>
                </a:solidFill>
              </a:rPr>
              <a:t>additional storage on-demand</a:t>
            </a:r>
            <a:r>
              <a:rPr lang="en-US" dirty="0"/>
              <a:t>.</a:t>
            </a:r>
          </a:p>
          <a:p>
            <a:r>
              <a:rPr lang="en-US" dirty="0"/>
              <a:t>Know and restrict the physical location of the stored data.</a:t>
            </a:r>
          </a:p>
          <a:p>
            <a:r>
              <a:rPr lang="en-US" dirty="0">
                <a:solidFill>
                  <a:srgbClr val="FF0000"/>
                </a:solidFill>
              </a:rPr>
              <a:t>Verify how data was erased</a:t>
            </a:r>
            <a:r>
              <a:rPr lang="en-US" dirty="0"/>
              <a:t>.</a:t>
            </a:r>
          </a:p>
          <a:p>
            <a:r>
              <a:rPr lang="en-US" dirty="0"/>
              <a:t>Have </a:t>
            </a:r>
            <a:r>
              <a:rPr lang="en-US" dirty="0">
                <a:solidFill>
                  <a:srgbClr val="FF0000"/>
                </a:solidFill>
              </a:rPr>
              <a:t>access to a documented process for disposing of data storage hardware.</a:t>
            </a:r>
          </a:p>
          <a:p>
            <a:r>
              <a:rPr lang="en-US" dirty="0"/>
              <a:t>Have </a:t>
            </a:r>
            <a:r>
              <a:rPr lang="en-US" dirty="0">
                <a:solidFill>
                  <a:srgbClr val="FF0000"/>
                </a:solidFill>
              </a:rPr>
              <a:t>administrator access control </a:t>
            </a:r>
            <a:r>
              <a:rPr lang="en-US" dirty="0"/>
              <a:t>over data.</a:t>
            </a:r>
            <a:endParaRPr lang="en-IN" dirty="0"/>
          </a:p>
        </p:txBody>
      </p:sp>
    </p:spTree>
    <p:extLst>
      <p:ext uri="{BB962C8B-B14F-4D97-AF65-F5344CB8AC3E}">
        <p14:creationId xmlns:p14="http://schemas.microsoft.com/office/powerpoint/2010/main" val="177272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60-01BA-4C73-9F5F-6EB61CCFFA0E}"/>
              </a:ext>
            </a:extLst>
          </p:cNvPr>
          <p:cNvSpPr>
            <a:spLocks noGrp="1"/>
          </p:cNvSpPr>
          <p:nvPr>
            <p:ph type="title"/>
          </p:nvPr>
        </p:nvSpPr>
        <p:spPr/>
        <p:txBody>
          <a:bodyPr/>
          <a:lstStyle/>
          <a:p>
            <a:r>
              <a:rPr lang="en-IN" dirty="0"/>
              <a:t>Which </a:t>
            </a:r>
            <a:r>
              <a:rPr lang="en-IN" dirty="0" err="1"/>
              <a:t>databse</a:t>
            </a:r>
            <a:r>
              <a:rPr lang="en-IN" dirty="0"/>
              <a:t>?</a:t>
            </a:r>
          </a:p>
        </p:txBody>
      </p:sp>
      <p:graphicFrame>
        <p:nvGraphicFramePr>
          <p:cNvPr id="4" name="Object 3">
            <a:extLst>
              <a:ext uri="{FF2B5EF4-FFF2-40B4-BE49-F238E27FC236}">
                <a16:creationId xmlns:a16="http://schemas.microsoft.com/office/drawing/2014/main" id="{E566BCC2-5E40-4699-9E6B-4695E924FECA}"/>
              </a:ext>
            </a:extLst>
          </p:cNvPr>
          <p:cNvGraphicFramePr>
            <a:graphicFrameLocks noChangeAspect="1"/>
          </p:cNvGraphicFramePr>
          <p:nvPr>
            <p:extLst>
              <p:ext uri="{D42A27DB-BD31-4B8C-83A1-F6EECF244321}">
                <p14:modId xmlns:p14="http://schemas.microsoft.com/office/powerpoint/2010/main" val="2003857563"/>
              </p:ext>
            </p:extLst>
          </p:nvPr>
        </p:nvGraphicFramePr>
        <p:xfrm>
          <a:off x="457200" y="1169437"/>
          <a:ext cx="7814324" cy="4774164"/>
        </p:xfrm>
        <a:graphic>
          <a:graphicData uri="http://schemas.openxmlformats.org/presentationml/2006/ole">
            <mc:AlternateContent xmlns:mc="http://schemas.openxmlformats.org/markup-compatibility/2006">
              <mc:Choice xmlns:v="urn:schemas-microsoft-com:vml" Requires="v">
                <p:oleObj spid="_x0000_s8227" name="Bitmap Image" r:id="rId3" imgW="12443400" imgH="6987600" progId="Paint.Picture">
                  <p:embed/>
                </p:oleObj>
              </mc:Choice>
              <mc:Fallback>
                <p:oleObj name="Bitmap Image" r:id="rId3" imgW="12443400" imgH="6987600" progId="Paint.Picture">
                  <p:embed/>
                  <p:pic>
                    <p:nvPicPr>
                      <p:cNvPr id="0" name=""/>
                      <p:cNvPicPr/>
                      <p:nvPr/>
                    </p:nvPicPr>
                    <p:blipFill>
                      <a:blip r:embed="rId4"/>
                      <a:stretch>
                        <a:fillRect/>
                      </a:stretch>
                    </p:blipFill>
                    <p:spPr>
                      <a:xfrm>
                        <a:off x="457200" y="1169437"/>
                        <a:ext cx="7814324" cy="4774164"/>
                      </a:xfrm>
                      <a:prstGeom prst="rect">
                        <a:avLst/>
                      </a:prstGeom>
                    </p:spPr>
                  </p:pic>
                </p:oleObj>
              </mc:Fallback>
            </mc:AlternateContent>
          </a:graphicData>
        </a:graphic>
      </p:graphicFrame>
    </p:spTree>
    <p:extLst>
      <p:ext uri="{BB962C8B-B14F-4D97-AF65-F5344CB8AC3E}">
        <p14:creationId xmlns:p14="http://schemas.microsoft.com/office/powerpoint/2010/main" val="4204546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7091-60C4-424F-B4AF-88E61F643794}"/>
              </a:ext>
            </a:extLst>
          </p:cNvPr>
          <p:cNvSpPr>
            <a:spLocks noGrp="1"/>
          </p:cNvSpPr>
          <p:nvPr>
            <p:ph type="title"/>
          </p:nvPr>
        </p:nvSpPr>
        <p:spPr/>
        <p:txBody>
          <a:bodyPr/>
          <a:lstStyle/>
          <a:p>
            <a:r>
              <a:rPr lang="en-US" dirty="0"/>
              <a:t>Relational databases</a:t>
            </a:r>
            <a:endParaRPr lang="en-IN" dirty="0"/>
          </a:p>
        </p:txBody>
      </p:sp>
      <p:sp>
        <p:nvSpPr>
          <p:cNvPr id="3" name="Content Placeholder 2">
            <a:extLst>
              <a:ext uri="{FF2B5EF4-FFF2-40B4-BE49-F238E27FC236}">
                <a16:creationId xmlns:a16="http://schemas.microsoft.com/office/drawing/2014/main" id="{B980C36C-1EA3-4AB9-BB79-039FC82170DF}"/>
              </a:ext>
            </a:extLst>
          </p:cNvPr>
          <p:cNvSpPr>
            <a:spLocks noGrp="1"/>
          </p:cNvSpPr>
          <p:nvPr>
            <p:ph idx="1"/>
          </p:nvPr>
        </p:nvSpPr>
        <p:spPr/>
        <p:txBody>
          <a:bodyPr>
            <a:normAutofit fontScale="70000" lnSpcReduction="20000"/>
          </a:bodyPr>
          <a:lstStyle/>
          <a:p>
            <a:r>
              <a:rPr lang="en-US" dirty="0"/>
              <a:t>In relational databases information is stored in tables, rows and columns, which typically works best for structured data.</a:t>
            </a:r>
          </a:p>
          <a:p>
            <a:r>
              <a:rPr lang="en-US" dirty="0"/>
              <a:t> As a result they are used for applications in which the structure of the data does not change often. </a:t>
            </a:r>
          </a:p>
          <a:p>
            <a:r>
              <a:rPr lang="en-US" dirty="0"/>
              <a:t>SQL (Structured Query Language) is used when interacting with most relational databases. </a:t>
            </a:r>
          </a:p>
          <a:p>
            <a:r>
              <a:rPr lang="en-US" dirty="0"/>
              <a:t>They offer </a:t>
            </a:r>
            <a:r>
              <a:rPr lang="en-US" dirty="0">
                <a:solidFill>
                  <a:srgbClr val="FF0000"/>
                </a:solidFill>
              </a:rPr>
              <a:t>ACID</a:t>
            </a:r>
            <a:r>
              <a:rPr lang="en-US" dirty="0"/>
              <a:t> consistency mode for the data, which means:</a:t>
            </a:r>
          </a:p>
          <a:p>
            <a:r>
              <a:rPr lang="en-US" dirty="0"/>
              <a:t>Atomic: All operations in a transaction </a:t>
            </a:r>
            <a:r>
              <a:rPr lang="en-US" dirty="0">
                <a:solidFill>
                  <a:srgbClr val="FF0000"/>
                </a:solidFill>
              </a:rPr>
              <a:t>succeed or the operation is rolled back.</a:t>
            </a:r>
          </a:p>
          <a:p>
            <a:r>
              <a:rPr lang="en-US" dirty="0"/>
              <a:t>Consistent: On the completion of a transaction, the database is structurally sound.</a:t>
            </a:r>
          </a:p>
          <a:p>
            <a:r>
              <a:rPr lang="en-US" dirty="0"/>
              <a:t>Isolated: Transactions do not </a:t>
            </a:r>
            <a:r>
              <a:rPr lang="en-US" dirty="0">
                <a:solidFill>
                  <a:srgbClr val="FF0000"/>
                </a:solidFill>
              </a:rPr>
              <a:t>contend with one another. </a:t>
            </a:r>
            <a:r>
              <a:rPr lang="en-US" dirty="0"/>
              <a:t>Contentious access to data is moderated by the database so that transactions appear to run sequentially.</a:t>
            </a:r>
          </a:p>
          <a:p>
            <a:r>
              <a:rPr lang="en-US" dirty="0"/>
              <a:t>Durable: The results of applying a transaction </a:t>
            </a:r>
            <a:r>
              <a:rPr lang="en-US" dirty="0">
                <a:solidFill>
                  <a:srgbClr val="FF0000"/>
                </a:solidFill>
              </a:rPr>
              <a:t>are permanent</a:t>
            </a:r>
            <a:r>
              <a:rPr lang="en-US" dirty="0"/>
              <a:t>, even in the presence of failures.</a:t>
            </a:r>
          </a:p>
          <a:p>
            <a:r>
              <a:rPr lang="en-US" dirty="0"/>
              <a:t>Because of these properties, relational databases are used in applications that require </a:t>
            </a:r>
            <a:r>
              <a:rPr lang="en-US" dirty="0">
                <a:solidFill>
                  <a:srgbClr val="FF0000"/>
                </a:solidFill>
              </a:rPr>
              <a:t>high accuracy and for transactional queries </a:t>
            </a:r>
            <a:r>
              <a:rPr lang="en-US" dirty="0"/>
              <a:t>such as financial and retail transactions. </a:t>
            </a:r>
          </a:p>
          <a:p>
            <a:r>
              <a:rPr lang="en-US" dirty="0"/>
              <a:t>For example: In </a:t>
            </a:r>
            <a:r>
              <a:rPr lang="en-US" dirty="0">
                <a:solidFill>
                  <a:srgbClr val="FF0000"/>
                </a:solidFill>
              </a:rPr>
              <a:t>banking </a:t>
            </a:r>
            <a:r>
              <a:rPr lang="en-US" dirty="0"/>
              <a:t>when a customer makes a funds transfer request, you want to make sure the transaction is possible and it actually happens on the most up-to-date account balance, in this case an error or resubmit request is likely fine</a:t>
            </a:r>
            <a:endParaRPr lang="en-IN" dirty="0"/>
          </a:p>
        </p:txBody>
      </p:sp>
    </p:spTree>
    <p:extLst>
      <p:ext uri="{BB962C8B-B14F-4D97-AF65-F5344CB8AC3E}">
        <p14:creationId xmlns:p14="http://schemas.microsoft.com/office/powerpoint/2010/main" val="2436437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5DA9A-ECB3-48B3-AD8D-D2AEC1C81894}"/>
              </a:ext>
            </a:extLst>
          </p:cNvPr>
          <p:cNvSpPr>
            <a:spLocks noGrp="1"/>
          </p:cNvSpPr>
          <p:nvPr>
            <p:ph type="title"/>
          </p:nvPr>
        </p:nvSpPr>
        <p:spPr/>
        <p:txBody>
          <a:bodyPr>
            <a:normAutofit fontScale="90000"/>
          </a:bodyPr>
          <a:lstStyle/>
          <a:p>
            <a:r>
              <a:rPr lang="en-US" dirty="0"/>
              <a:t>Relational databases </a:t>
            </a:r>
            <a:br>
              <a:rPr lang="en-US" dirty="0"/>
            </a:br>
            <a:endParaRPr lang="en-IN" dirty="0"/>
          </a:p>
        </p:txBody>
      </p:sp>
      <p:sp>
        <p:nvSpPr>
          <p:cNvPr id="3" name="Content Placeholder 2">
            <a:extLst>
              <a:ext uri="{FF2B5EF4-FFF2-40B4-BE49-F238E27FC236}">
                <a16:creationId xmlns:a16="http://schemas.microsoft.com/office/drawing/2014/main" id="{83B6EEBE-ED0E-43C1-85FE-939873344C5D}"/>
              </a:ext>
            </a:extLst>
          </p:cNvPr>
          <p:cNvSpPr>
            <a:spLocks noGrp="1"/>
          </p:cNvSpPr>
          <p:nvPr>
            <p:ph idx="1"/>
          </p:nvPr>
        </p:nvSpPr>
        <p:spPr>
          <a:xfrm>
            <a:off x="457200" y="914400"/>
            <a:ext cx="8229600" cy="5211763"/>
          </a:xfrm>
        </p:spPr>
        <p:txBody>
          <a:bodyPr>
            <a:normAutofit fontScale="25000" lnSpcReduction="20000"/>
          </a:bodyPr>
          <a:lstStyle/>
          <a:p>
            <a:pPr marL="0" indent="0">
              <a:buNone/>
            </a:pPr>
            <a:endParaRPr lang="en-US" dirty="0"/>
          </a:p>
          <a:p>
            <a:pPr algn="just"/>
            <a:r>
              <a:rPr lang="en-US" sz="7200" dirty="0"/>
              <a:t>There are three relational database options in Google Cloud: </a:t>
            </a:r>
          </a:p>
          <a:p>
            <a:pPr marL="447675" indent="-447675" algn="just">
              <a:buFont typeface="+mj-lt"/>
              <a:buAutoNum type="romanUcPeriod"/>
            </a:pPr>
            <a:endParaRPr lang="en-US" sz="7200" dirty="0"/>
          </a:p>
          <a:p>
            <a:pPr marL="447675" indent="-447675" algn="just">
              <a:buFont typeface="+mj-lt"/>
              <a:buAutoNum type="romanUcPeriod"/>
            </a:pPr>
            <a:r>
              <a:rPr lang="en-US" sz="7200" dirty="0"/>
              <a:t>Cloud SQL: Provides </a:t>
            </a:r>
            <a:r>
              <a:rPr lang="en-US" sz="7200" dirty="0">
                <a:solidFill>
                  <a:srgbClr val="FF0000"/>
                </a:solidFill>
              </a:rPr>
              <a:t>managed MySQL, PostgreSQL and SQL Server databases </a:t>
            </a:r>
            <a:r>
              <a:rPr lang="en-US" sz="7200" dirty="0"/>
              <a:t>on Google Cloud. It reduces maintenance cost and automates database provisioning, storage capacity management, back ups, and out-of-the-box high availability and disaster recovery/failover. For these reasons it is best for general-purpose </a:t>
            </a:r>
            <a:r>
              <a:rPr lang="en-US" sz="7200" dirty="0">
                <a:solidFill>
                  <a:srgbClr val="FF0000"/>
                </a:solidFill>
              </a:rPr>
              <a:t>web frameworks, CRM, ERP, SaaS and e-commerce</a:t>
            </a:r>
            <a:r>
              <a:rPr lang="en-US" sz="7200" dirty="0"/>
              <a:t> applications.</a:t>
            </a:r>
          </a:p>
          <a:p>
            <a:pPr marL="447675" indent="-447675" algn="just">
              <a:buFont typeface="+mj-lt"/>
              <a:buAutoNum type="romanUcPeriod"/>
            </a:pPr>
            <a:endParaRPr lang="en-US" sz="7200" dirty="0"/>
          </a:p>
          <a:p>
            <a:pPr marL="447675" indent="-447675" algn="just">
              <a:buFont typeface="+mj-lt"/>
              <a:buAutoNum type="romanUcPeriod"/>
            </a:pPr>
            <a:r>
              <a:rPr lang="en-US" sz="7200" dirty="0"/>
              <a:t>Cloud Spanner: Cloud Spanner is an </a:t>
            </a:r>
            <a:r>
              <a:rPr lang="en-US" sz="7200" dirty="0">
                <a:solidFill>
                  <a:srgbClr val="FF0000"/>
                </a:solidFill>
              </a:rPr>
              <a:t>enterprise-grade, globally-distributed, and strongly-consistent</a:t>
            </a:r>
            <a:r>
              <a:rPr lang="en-US" sz="7200" dirty="0"/>
              <a:t> database that offers up to,</a:t>
            </a:r>
            <a:r>
              <a:rPr lang="en-US" sz="7200" dirty="0">
                <a:solidFill>
                  <a:srgbClr val="FF0000"/>
                </a:solidFill>
              </a:rPr>
              <a:t> 99.999% availability</a:t>
            </a:r>
            <a:r>
              <a:rPr lang="en-US" sz="7200" dirty="0"/>
              <a:t> </a:t>
            </a:r>
            <a:r>
              <a:rPr lang="en-US" sz="7200" dirty="0" err="1"/>
              <a:t>ational</a:t>
            </a:r>
            <a:r>
              <a:rPr lang="en-US" sz="7200" dirty="0"/>
              <a:t> horizontal scale. It is a unique database that </a:t>
            </a:r>
            <a:r>
              <a:rPr lang="en-US" sz="7200" dirty="0">
                <a:solidFill>
                  <a:srgbClr val="FF0000"/>
                </a:solidFill>
              </a:rPr>
              <a:t>combines ACID transactions, SQL queries, and relational structure with the </a:t>
            </a:r>
            <a:r>
              <a:rPr lang="en-US" sz="7200" dirty="0" err="1">
                <a:solidFill>
                  <a:srgbClr val="FF0000"/>
                </a:solidFill>
              </a:rPr>
              <a:t>scalability.</a:t>
            </a:r>
            <a:r>
              <a:rPr lang="en-US" sz="7200" dirty="0" err="1"/>
              <a:t>As</a:t>
            </a:r>
            <a:r>
              <a:rPr lang="en-US" sz="7200" dirty="0"/>
              <a:t> a result, Spanner is best used for applications such as </a:t>
            </a:r>
            <a:r>
              <a:rPr lang="en-US" sz="7200" dirty="0">
                <a:solidFill>
                  <a:srgbClr val="FF0000"/>
                </a:solidFill>
              </a:rPr>
              <a:t>gaming, payment solutions, global financial ledgers, retail banking and inventory management </a:t>
            </a:r>
            <a:r>
              <a:rPr lang="en-US" sz="7200" dirty="0"/>
              <a:t>that require ability to </a:t>
            </a:r>
            <a:r>
              <a:rPr lang="en-US" sz="7200" dirty="0">
                <a:solidFill>
                  <a:srgbClr val="FF0000"/>
                </a:solidFill>
              </a:rPr>
              <a:t>scale limitlessly </a:t>
            </a:r>
            <a:r>
              <a:rPr lang="en-US" sz="7200" dirty="0"/>
              <a:t>with strong-consistency and </a:t>
            </a:r>
            <a:r>
              <a:rPr lang="en-US" sz="7200" dirty="0">
                <a:solidFill>
                  <a:srgbClr val="FF0000"/>
                </a:solidFill>
              </a:rPr>
              <a:t>high-availability. </a:t>
            </a:r>
          </a:p>
          <a:p>
            <a:pPr marL="447675" indent="-447675" algn="just">
              <a:buFont typeface="+mj-lt"/>
              <a:buAutoNum type="romanUcPeriod"/>
            </a:pPr>
            <a:endParaRPr lang="en-US" sz="7200" dirty="0"/>
          </a:p>
          <a:p>
            <a:pPr marL="447675" indent="-447675" algn="just">
              <a:buFont typeface="+mj-lt"/>
              <a:buAutoNum type="romanUcPeriod"/>
            </a:pPr>
            <a:r>
              <a:rPr lang="en-US" sz="7200" dirty="0"/>
              <a:t>Bare Metal Solution: Provides </a:t>
            </a:r>
            <a:r>
              <a:rPr lang="en-US" sz="7200" dirty="0">
                <a:solidFill>
                  <a:srgbClr val="FF0000"/>
                </a:solidFill>
              </a:rPr>
              <a:t>hardware to run specialized workloads with low latency on Google Cloud</a:t>
            </a:r>
            <a:r>
              <a:rPr lang="en-US" sz="7200" dirty="0"/>
              <a:t>. This is specifically useful if there is an Oracle database that you want to lift and shift into Google Cloud. This enables data center retirements and paves a path to modernize legacy applications. </a:t>
            </a:r>
            <a:endParaRPr lang="en-IN" sz="7200" dirty="0"/>
          </a:p>
        </p:txBody>
      </p:sp>
    </p:spTree>
    <p:extLst>
      <p:ext uri="{BB962C8B-B14F-4D97-AF65-F5344CB8AC3E}">
        <p14:creationId xmlns:p14="http://schemas.microsoft.com/office/powerpoint/2010/main" val="4211695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B009-59A3-4C6A-A919-857BB2AE73CE}"/>
              </a:ext>
            </a:extLst>
          </p:cNvPr>
          <p:cNvSpPr>
            <a:spLocks noGrp="1"/>
          </p:cNvSpPr>
          <p:nvPr>
            <p:ph type="title"/>
          </p:nvPr>
        </p:nvSpPr>
        <p:spPr/>
        <p:txBody>
          <a:bodyPr>
            <a:normAutofit fontScale="90000"/>
          </a:bodyPr>
          <a:lstStyle/>
          <a:p>
            <a:r>
              <a:rPr lang="en-US" dirty="0"/>
              <a:t>2.Non-relational databases</a:t>
            </a:r>
            <a:br>
              <a:rPr lang="en-US" dirty="0"/>
            </a:br>
            <a:endParaRPr lang="en-IN" dirty="0"/>
          </a:p>
        </p:txBody>
      </p:sp>
      <p:sp>
        <p:nvSpPr>
          <p:cNvPr id="3" name="Content Placeholder 2">
            <a:extLst>
              <a:ext uri="{FF2B5EF4-FFF2-40B4-BE49-F238E27FC236}">
                <a16:creationId xmlns:a16="http://schemas.microsoft.com/office/drawing/2014/main" id="{0D99AD50-568C-490A-9802-35A6749BD383}"/>
              </a:ext>
            </a:extLst>
          </p:cNvPr>
          <p:cNvSpPr>
            <a:spLocks noGrp="1"/>
          </p:cNvSpPr>
          <p:nvPr>
            <p:ph idx="1"/>
          </p:nvPr>
        </p:nvSpPr>
        <p:spPr>
          <a:xfrm>
            <a:off x="457200" y="990600"/>
            <a:ext cx="8229600" cy="5135563"/>
          </a:xfrm>
        </p:spPr>
        <p:txBody>
          <a:bodyPr>
            <a:normAutofit fontScale="92500" lnSpcReduction="20000"/>
          </a:bodyPr>
          <a:lstStyle/>
          <a:p>
            <a:pPr algn="just"/>
            <a:r>
              <a:rPr lang="en-US" dirty="0"/>
              <a:t>Non-relational databases (or NoSQL databases) store </a:t>
            </a:r>
            <a:r>
              <a:rPr lang="en-US" dirty="0">
                <a:solidFill>
                  <a:srgbClr val="FF0000"/>
                </a:solidFill>
              </a:rPr>
              <a:t>complex, unstructured data </a:t>
            </a:r>
            <a:r>
              <a:rPr lang="en-US" dirty="0"/>
              <a:t>in a </a:t>
            </a:r>
            <a:r>
              <a:rPr lang="en-US" dirty="0">
                <a:solidFill>
                  <a:srgbClr val="FF0000"/>
                </a:solidFill>
              </a:rPr>
              <a:t>non-tabular</a:t>
            </a:r>
            <a:r>
              <a:rPr lang="en-US" dirty="0"/>
              <a:t> form such as documents. </a:t>
            </a:r>
          </a:p>
          <a:p>
            <a:pPr algn="just"/>
            <a:r>
              <a:rPr lang="en-US" dirty="0"/>
              <a:t>Non-relational databases are often used when </a:t>
            </a:r>
            <a:r>
              <a:rPr lang="en-US" dirty="0">
                <a:solidFill>
                  <a:srgbClr val="FF0000"/>
                </a:solidFill>
              </a:rPr>
              <a:t>large quantities </a:t>
            </a:r>
            <a:r>
              <a:rPr lang="en-US" dirty="0"/>
              <a:t>of complex and diverse data need to be organized, or where the structure of the data is regularly evolving to meet new business requirements.</a:t>
            </a:r>
          </a:p>
          <a:p>
            <a:pPr algn="just"/>
            <a:r>
              <a:rPr lang="en-US" dirty="0"/>
              <a:t> Unlike relational databases, they </a:t>
            </a:r>
            <a:r>
              <a:rPr lang="en-US" dirty="0">
                <a:solidFill>
                  <a:srgbClr val="FF0000"/>
                </a:solidFill>
              </a:rPr>
              <a:t>perform faster </a:t>
            </a:r>
            <a:r>
              <a:rPr lang="en-US" dirty="0"/>
              <a:t>because a query doesn’t have to access several tables to deliver an answer, making them ideal for storing data that may change frequently or for applications that handle many different kinds of data.</a:t>
            </a:r>
          </a:p>
          <a:p>
            <a:pPr marL="0" indent="0" algn="just">
              <a:buNone/>
            </a:pPr>
            <a:endParaRPr lang="en-US" dirty="0"/>
          </a:p>
          <a:p>
            <a:pPr algn="just"/>
            <a:r>
              <a:rPr lang="en-US" dirty="0"/>
              <a:t> For example, an apparel store might have a database in which shirts have their own document containing all of their information, including size, brand, and color with room for adding more parameters later such as sleeve size, collars, and so on.</a:t>
            </a:r>
          </a:p>
          <a:p>
            <a:endParaRPr lang="en-US" dirty="0"/>
          </a:p>
        </p:txBody>
      </p:sp>
    </p:spTree>
    <p:extLst>
      <p:ext uri="{BB962C8B-B14F-4D97-AF65-F5344CB8AC3E}">
        <p14:creationId xmlns:p14="http://schemas.microsoft.com/office/powerpoint/2010/main" val="1952233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B009-59A3-4C6A-A919-857BB2AE73CE}"/>
              </a:ext>
            </a:extLst>
          </p:cNvPr>
          <p:cNvSpPr>
            <a:spLocks noGrp="1"/>
          </p:cNvSpPr>
          <p:nvPr>
            <p:ph type="title"/>
          </p:nvPr>
        </p:nvSpPr>
        <p:spPr/>
        <p:txBody>
          <a:bodyPr>
            <a:normAutofit fontScale="90000"/>
          </a:bodyPr>
          <a:lstStyle/>
          <a:p>
            <a:r>
              <a:rPr lang="en-US" dirty="0"/>
              <a:t>Non-relational databases</a:t>
            </a:r>
            <a:br>
              <a:rPr lang="en-US" dirty="0"/>
            </a:br>
            <a:endParaRPr lang="en-IN" dirty="0"/>
          </a:p>
        </p:txBody>
      </p:sp>
      <p:sp>
        <p:nvSpPr>
          <p:cNvPr id="3" name="Content Placeholder 2">
            <a:extLst>
              <a:ext uri="{FF2B5EF4-FFF2-40B4-BE49-F238E27FC236}">
                <a16:creationId xmlns:a16="http://schemas.microsoft.com/office/drawing/2014/main" id="{0D99AD50-568C-490A-9802-35A6749BD383}"/>
              </a:ext>
            </a:extLst>
          </p:cNvPr>
          <p:cNvSpPr>
            <a:spLocks noGrp="1"/>
          </p:cNvSpPr>
          <p:nvPr>
            <p:ph idx="1"/>
          </p:nvPr>
        </p:nvSpPr>
        <p:spPr>
          <a:xfrm>
            <a:off x="457200" y="990600"/>
            <a:ext cx="8229600" cy="5135563"/>
          </a:xfrm>
        </p:spPr>
        <p:txBody>
          <a:bodyPr>
            <a:normAutofit fontScale="92500"/>
          </a:bodyPr>
          <a:lstStyle/>
          <a:p>
            <a:pPr marL="0" indent="0">
              <a:buNone/>
            </a:pPr>
            <a:endParaRPr lang="en-US" dirty="0"/>
          </a:p>
          <a:p>
            <a:pPr marL="0" indent="0">
              <a:buNone/>
            </a:pPr>
            <a:r>
              <a:rPr lang="en-US" dirty="0"/>
              <a:t>Qualities that make NoSQL databases fast:</a:t>
            </a:r>
          </a:p>
          <a:p>
            <a:endParaRPr lang="en-US" dirty="0"/>
          </a:p>
          <a:p>
            <a:pPr algn="just"/>
            <a:r>
              <a:rPr lang="en-US" dirty="0"/>
              <a:t>Typically, they are optimized for a specific workload pattern (i.e., key-value, graph, wide-column)</a:t>
            </a:r>
          </a:p>
          <a:p>
            <a:pPr algn="just"/>
            <a:r>
              <a:rPr lang="en-US" dirty="0"/>
              <a:t>Horizontal scaling, usually using range or hashed distributions.</a:t>
            </a:r>
          </a:p>
          <a:p>
            <a:pPr algn="just"/>
            <a:r>
              <a:rPr lang="en-US" dirty="0"/>
              <a:t>Eventual consistency: many NoSQL stores usually exhibit consistency at some later point (e.g., lazily at read time). However, </a:t>
            </a:r>
            <a:r>
              <a:rPr lang="en-US" dirty="0" err="1"/>
              <a:t>Firestore</a:t>
            </a:r>
            <a:r>
              <a:rPr lang="en-US" dirty="0"/>
              <a:t> uniquely offers strong global consistency.</a:t>
            </a:r>
          </a:p>
          <a:p>
            <a:pPr algn="just"/>
            <a:r>
              <a:rPr lang="en-US" dirty="0"/>
              <a:t>Transactions:  a majority of NoSQL stores don't support cross shard transactions or flexible isolation modes. However, </a:t>
            </a:r>
            <a:r>
              <a:rPr lang="en-US" b="1" dirty="0" err="1">
                <a:solidFill>
                  <a:srgbClr val="FF0000"/>
                </a:solidFill>
              </a:rPr>
              <a:t>Firestore</a:t>
            </a:r>
            <a:r>
              <a:rPr lang="en-US" dirty="0"/>
              <a:t> uniquely offers ACID transactions across shards with serializable isolation.</a:t>
            </a:r>
          </a:p>
        </p:txBody>
      </p:sp>
    </p:spTree>
    <p:extLst>
      <p:ext uri="{BB962C8B-B14F-4D97-AF65-F5344CB8AC3E}">
        <p14:creationId xmlns:p14="http://schemas.microsoft.com/office/powerpoint/2010/main" val="122106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B009-59A3-4C6A-A919-857BB2AE73CE}"/>
              </a:ext>
            </a:extLst>
          </p:cNvPr>
          <p:cNvSpPr>
            <a:spLocks noGrp="1"/>
          </p:cNvSpPr>
          <p:nvPr>
            <p:ph type="title"/>
          </p:nvPr>
        </p:nvSpPr>
        <p:spPr/>
        <p:txBody>
          <a:bodyPr>
            <a:normAutofit fontScale="90000"/>
          </a:bodyPr>
          <a:lstStyle/>
          <a:p>
            <a:r>
              <a:rPr lang="en-US" dirty="0"/>
              <a:t>Non-relational databases</a:t>
            </a:r>
            <a:br>
              <a:rPr lang="en-US" dirty="0"/>
            </a:br>
            <a:endParaRPr lang="en-IN" dirty="0"/>
          </a:p>
        </p:txBody>
      </p:sp>
      <p:sp>
        <p:nvSpPr>
          <p:cNvPr id="3" name="Content Placeholder 2">
            <a:extLst>
              <a:ext uri="{FF2B5EF4-FFF2-40B4-BE49-F238E27FC236}">
                <a16:creationId xmlns:a16="http://schemas.microsoft.com/office/drawing/2014/main" id="{0D99AD50-568C-490A-9802-35A6749BD383}"/>
              </a:ext>
            </a:extLst>
          </p:cNvPr>
          <p:cNvSpPr>
            <a:spLocks noGrp="1"/>
          </p:cNvSpPr>
          <p:nvPr>
            <p:ph idx="1"/>
          </p:nvPr>
        </p:nvSpPr>
        <p:spPr/>
        <p:txBody>
          <a:bodyPr>
            <a:normAutofit fontScale="62500" lnSpcReduction="20000"/>
          </a:bodyPr>
          <a:lstStyle/>
          <a:p>
            <a:endParaRPr lang="en-US" dirty="0"/>
          </a:p>
          <a:p>
            <a:pPr marL="0" indent="0">
              <a:buNone/>
            </a:pPr>
            <a:r>
              <a:rPr lang="en-US" dirty="0"/>
              <a:t>Non-relational databases can store a variety of unstructured data such as documents, key-value, graphs, wide columns, and more. Here are your non-relational </a:t>
            </a:r>
            <a:r>
              <a:rPr lang="en-US" dirty="0">
                <a:solidFill>
                  <a:srgbClr val="FF0000"/>
                </a:solidFill>
              </a:rPr>
              <a:t>database options in Google Cloud</a:t>
            </a:r>
            <a:r>
              <a:rPr lang="en-US" dirty="0"/>
              <a:t>: </a:t>
            </a:r>
          </a:p>
          <a:p>
            <a:endParaRPr lang="en-US" dirty="0"/>
          </a:p>
          <a:p>
            <a:r>
              <a:rPr lang="en-US" dirty="0">
                <a:solidFill>
                  <a:srgbClr val="FF0000"/>
                </a:solidFill>
              </a:rPr>
              <a:t>Document databases</a:t>
            </a:r>
            <a:r>
              <a:rPr lang="en-US" dirty="0"/>
              <a:t>: Store </a:t>
            </a:r>
            <a:r>
              <a:rPr lang="en-US" dirty="0">
                <a:solidFill>
                  <a:srgbClr val="FF0000"/>
                </a:solidFill>
              </a:rPr>
              <a:t>information as documents </a:t>
            </a:r>
            <a:r>
              <a:rPr lang="en-US" dirty="0"/>
              <a:t>(in formats such as JSON and XML).    For example: </a:t>
            </a:r>
            <a:r>
              <a:rPr lang="en-US" dirty="0" err="1"/>
              <a:t>Firestore</a:t>
            </a:r>
            <a:endParaRPr lang="en-US" dirty="0"/>
          </a:p>
          <a:p>
            <a:r>
              <a:rPr lang="en-US" dirty="0">
                <a:solidFill>
                  <a:srgbClr val="FF0000"/>
                </a:solidFill>
              </a:rPr>
              <a:t>Key-value stores</a:t>
            </a:r>
            <a:r>
              <a:rPr lang="en-US" dirty="0"/>
              <a:t>: Group associated data in collections with records that are identified with </a:t>
            </a:r>
            <a:r>
              <a:rPr lang="en-US" dirty="0">
                <a:solidFill>
                  <a:srgbClr val="FF0000"/>
                </a:solidFill>
              </a:rPr>
              <a:t>unique keys for easy retrieval</a:t>
            </a:r>
            <a:r>
              <a:rPr lang="en-US" dirty="0"/>
              <a:t>. Key-value stores have just enough structure to mirror the value of relational databases while still preserving the benefits of NoSQL.                                                 For example: Bigtable, </a:t>
            </a:r>
            <a:r>
              <a:rPr lang="en-US" dirty="0" err="1"/>
              <a:t>Memorystore</a:t>
            </a:r>
            <a:endParaRPr lang="en-US" dirty="0"/>
          </a:p>
          <a:p>
            <a:r>
              <a:rPr lang="en-US" dirty="0">
                <a:solidFill>
                  <a:srgbClr val="FF0000"/>
                </a:solidFill>
              </a:rPr>
              <a:t>In-memory database</a:t>
            </a:r>
            <a:r>
              <a:rPr lang="en-US" dirty="0"/>
              <a:t>: Purpose-built database that </a:t>
            </a:r>
            <a:r>
              <a:rPr lang="en-US" dirty="0">
                <a:solidFill>
                  <a:srgbClr val="FF0000"/>
                </a:solidFill>
              </a:rPr>
              <a:t>relies primarily on memory for data storage</a:t>
            </a:r>
            <a:r>
              <a:rPr lang="en-US" dirty="0"/>
              <a:t>. These are designed to attain minimal response time by eliminating the need to access disks. They are ideal for applications that require microsecond response times and can have large spikes in traffic.                                                                                                                                                     For example: </a:t>
            </a:r>
            <a:r>
              <a:rPr lang="en-US" dirty="0" err="1"/>
              <a:t>Memorystore</a:t>
            </a:r>
            <a:endParaRPr lang="en-US" dirty="0"/>
          </a:p>
          <a:p>
            <a:r>
              <a:rPr lang="en-US" dirty="0">
                <a:solidFill>
                  <a:srgbClr val="FF0000"/>
                </a:solidFill>
              </a:rPr>
              <a:t>Wide-column databases</a:t>
            </a:r>
            <a:r>
              <a:rPr lang="en-US" dirty="0"/>
              <a:t>: Use the tabular format but allow a wide variance in how data is named and formatted in each row, even in the same table. They have some basic structure while preserving a lot of flexibility.                                                                                                                   For example: Bigtable</a:t>
            </a:r>
          </a:p>
          <a:p>
            <a:r>
              <a:rPr lang="en-US" dirty="0">
                <a:solidFill>
                  <a:srgbClr val="FF0000"/>
                </a:solidFill>
              </a:rPr>
              <a:t>Graph databases</a:t>
            </a:r>
            <a:r>
              <a:rPr lang="en-US" dirty="0"/>
              <a:t>: Use graph structures to define the relationships between stored data points; useful for identifying patterns in unstructured and semi-structured information.                       For example: </a:t>
            </a:r>
            <a:r>
              <a:rPr lang="en-US" dirty="0" err="1"/>
              <a:t>JanusGraph</a:t>
            </a:r>
            <a:endParaRPr lang="en-IN" dirty="0"/>
          </a:p>
        </p:txBody>
      </p:sp>
    </p:spTree>
    <p:extLst>
      <p:ext uri="{BB962C8B-B14F-4D97-AF65-F5344CB8AC3E}">
        <p14:creationId xmlns:p14="http://schemas.microsoft.com/office/powerpoint/2010/main" val="271857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C35C-71D1-4141-AF44-04365C0389DE}"/>
              </a:ext>
            </a:extLst>
          </p:cNvPr>
          <p:cNvSpPr>
            <a:spLocks noGrp="1"/>
          </p:cNvSpPr>
          <p:nvPr>
            <p:ph type="title"/>
          </p:nvPr>
        </p:nvSpPr>
        <p:spPr/>
        <p:txBody>
          <a:bodyPr>
            <a:noAutofit/>
          </a:bodyPr>
          <a:lstStyle/>
          <a:p>
            <a:r>
              <a:rPr lang="en-US" sz="3200" dirty="0"/>
              <a:t>There are three non-relational databases in Google Cloud:</a:t>
            </a:r>
            <a:br>
              <a:rPr lang="en-US" sz="3200" dirty="0"/>
            </a:br>
            <a:endParaRPr lang="en-IN" sz="3200" dirty="0"/>
          </a:p>
        </p:txBody>
      </p:sp>
      <p:sp>
        <p:nvSpPr>
          <p:cNvPr id="3" name="Content Placeholder 2">
            <a:extLst>
              <a:ext uri="{FF2B5EF4-FFF2-40B4-BE49-F238E27FC236}">
                <a16:creationId xmlns:a16="http://schemas.microsoft.com/office/drawing/2014/main" id="{D7D1234A-0995-4571-AA45-C0D0370FF1BA}"/>
              </a:ext>
            </a:extLst>
          </p:cNvPr>
          <p:cNvSpPr>
            <a:spLocks noGrp="1"/>
          </p:cNvSpPr>
          <p:nvPr>
            <p:ph idx="1"/>
          </p:nvPr>
        </p:nvSpPr>
        <p:spPr/>
        <p:txBody>
          <a:bodyPr>
            <a:normAutofit fontScale="62500" lnSpcReduction="20000"/>
          </a:bodyPr>
          <a:lstStyle/>
          <a:p>
            <a:pPr marL="457200" indent="-457200" algn="just">
              <a:buFont typeface="+mj-lt"/>
              <a:buAutoNum type="arabicPeriod"/>
            </a:pPr>
            <a:endParaRPr lang="en-US" dirty="0"/>
          </a:p>
          <a:p>
            <a:pPr marL="457200" indent="-457200" algn="just">
              <a:buFont typeface="+mj-lt"/>
              <a:buAutoNum type="arabicPeriod"/>
            </a:pPr>
            <a:r>
              <a:rPr lang="en-US" dirty="0" err="1"/>
              <a:t>Firestore</a:t>
            </a:r>
            <a:r>
              <a:rPr lang="en-US" dirty="0"/>
              <a:t>: Is a serverless document database which scales on demand, is strongly-consistent, offers up to 99.999% availability and acts as a backend-as-a-service. It is DBaaS that is optimized for building applications. It is perfect for all general purpose uses cases such as ecommerce, gaming, IoT and real time dashboards. With </a:t>
            </a:r>
            <a:r>
              <a:rPr lang="en-US" dirty="0" err="1"/>
              <a:t>Firestore</a:t>
            </a:r>
            <a:r>
              <a:rPr lang="en-US" dirty="0"/>
              <a:t>, users can interact with and collaborate on live and offline data making it great for real-time application and mobile apps.  </a:t>
            </a:r>
          </a:p>
          <a:p>
            <a:pPr marL="457200" indent="-457200" algn="just">
              <a:buFont typeface="+mj-lt"/>
              <a:buAutoNum type="arabicPeriod"/>
            </a:pPr>
            <a:endParaRPr lang="en-US" dirty="0"/>
          </a:p>
          <a:p>
            <a:pPr marL="457200" indent="-457200" algn="just">
              <a:buFont typeface="+mj-lt"/>
              <a:buAutoNum type="arabicPeriod"/>
            </a:pPr>
            <a:r>
              <a:rPr lang="en-US" dirty="0"/>
              <a:t>Cloud Bigtable: Cloud Bigtable is a sparsely populated table that can scale to billions of rows and thousands of columns, enabling you to store terabytes or even petabytes of data. It is ideal for storing very large amounts of single-keyed data with very low latency. It supports high read and write throughput at sub-millisecond latency, and it is an ideal data source for MapReduce operations. It also supports the open-source HBase API standard to easily integrate with the Apache ecosystem including HBase, Beam, Hadoop and Spark along with Google Cloud ecosystem.</a:t>
            </a:r>
          </a:p>
          <a:p>
            <a:pPr marL="457200" indent="-457200" algn="just">
              <a:buFont typeface="+mj-lt"/>
              <a:buAutoNum type="arabicPeriod"/>
            </a:pPr>
            <a:endParaRPr lang="en-US" dirty="0"/>
          </a:p>
          <a:p>
            <a:pPr marL="457200" indent="-457200" algn="just">
              <a:buFont typeface="+mj-lt"/>
              <a:buAutoNum type="arabicPeriod"/>
            </a:pPr>
            <a:r>
              <a:rPr lang="en-US" dirty="0" err="1"/>
              <a:t>Memorystore</a:t>
            </a:r>
            <a:r>
              <a:rPr lang="en-US" dirty="0"/>
              <a:t>: </a:t>
            </a:r>
            <a:r>
              <a:rPr lang="en-US" dirty="0" err="1"/>
              <a:t>Memorystore</a:t>
            </a:r>
            <a:r>
              <a:rPr lang="en-US" dirty="0"/>
              <a:t> is a fully managed in-memory data store service for Redis and Memcached at Google Cloud. It is best for in-memory and transient data stores and automates the complex tasks of provisioning, replication, failover, and patching so you can spend more time coding. Because it offers extremely low latency and high performance, </a:t>
            </a:r>
            <a:r>
              <a:rPr lang="en-US" dirty="0" err="1"/>
              <a:t>Memorystore</a:t>
            </a:r>
            <a:r>
              <a:rPr lang="en-US" dirty="0"/>
              <a:t> is great for web and mobile, gaming, leaderboard, social, chat, and news feed applications.</a:t>
            </a:r>
            <a:endParaRPr lang="en-IN" dirty="0"/>
          </a:p>
        </p:txBody>
      </p:sp>
    </p:spTree>
    <p:extLst>
      <p:ext uri="{BB962C8B-B14F-4D97-AF65-F5344CB8AC3E}">
        <p14:creationId xmlns:p14="http://schemas.microsoft.com/office/powerpoint/2010/main" val="121766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C35C-71D1-4141-AF44-04365C0389DE}"/>
              </a:ext>
            </a:extLst>
          </p:cNvPr>
          <p:cNvSpPr>
            <a:spLocks noGrp="1"/>
          </p:cNvSpPr>
          <p:nvPr>
            <p:ph type="title"/>
          </p:nvPr>
        </p:nvSpPr>
        <p:spPr/>
        <p:txBody>
          <a:bodyPr>
            <a:noAutofit/>
          </a:bodyPr>
          <a:lstStyle/>
          <a:p>
            <a:r>
              <a:rPr lang="en-US" sz="3200" dirty="0"/>
              <a:t> Google Cloud:</a:t>
            </a:r>
            <a:r>
              <a:rPr lang="en-US" sz="1600" dirty="0"/>
              <a:t> </a:t>
            </a:r>
            <a:r>
              <a:rPr lang="en-US" sz="3200" dirty="0" err="1"/>
              <a:t>Firestore</a:t>
            </a:r>
            <a:br>
              <a:rPr lang="en-US" sz="3200" dirty="0"/>
            </a:br>
            <a:endParaRPr lang="en-IN" sz="3200" dirty="0"/>
          </a:p>
        </p:txBody>
      </p:sp>
      <p:sp>
        <p:nvSpPr>
          <p:cNvPr id="3" name="Content Placeholder 2">
            <a:extLst>
              <a:ext uri="{FF2B5EF4-FFF2-40B4-BE49-F238E27FC236}">
                <a16:creationId xmlns:a16="http://schemas.microsoft.com/office/drawing/2014/main" id="{D7D1234A-0995-4571-AA45-C0D0370FF1BA}"/>
              </a:ext>
            </a:extLst>
          </p:cNvPr>
          <p:cNvSpPr>
            <a:spLocks noGrp="1"/>
          </p:cNvSpPr>
          <p:nvPr>
            <p:ph idx="1"/>
          </p:nvPr>
        </p:nvSpPr>
        <p:spPr/>
        <p:txBody>
          <a:bodyPr>
            <a:normAutofit fontScale="92500" lnSpcReduction="10000"/>
          </a:bodyPr>
          <a:lstStyle/>
          <a:p>
            <a:pPr marL="457200" indent="-457200" algn="just">
              <a:buFont typeface="+mj-lt"/>
              <a:buAutoNum type="arabicPeriod"/>
            </a:pPr>
            <a:r>
              <a:rPr lang="en-US" dirty="0"/>
              <a:t>What is Google </a:t>
            </a:r>
            <a:r>
              <a:rPr lang="en-US" dirty="0" err="1"/>
              <a:t>Firestore</a:t>
            </a:r>
            <a:r>
              <a:rPr lang="en-US" dirty="0"/>
              <a:t>?</a:t>
            </a:r>
          </a:p>
          <a:p>
            <a:pPr marL="0" indent="0" algn="just">
              <a:buNone/>
            </a:pPr>
            <a:r>
              <a:rPr lang="en-US" dirty="0"/>
              <a:t>Google </a:t>
            </a:r>
            <a:r>
              <a:rPr lang="en-US" dirty="0" err="1"/>
              <a:t>Firestore</a:t>
            </a:r>
            <a:r>
              <a:rPr lang="en-US" dirty="0"/>
              <a:t>, also known as Cloud </a:t>
            </a:r>
            <a:r>
              <a:rPr lang="en-US" dirty="0" err="1"/>
              <a:t>Firestore</a:t>
            </a:r>
            <a:r>
              <a:rPr lang="en-US" dirty="0"/>
              <a:t> is a part of the Google Firebase application development platform. It is fundamentally a cloud-hosted NoSQL database for storing and syncing data. </a:t>
            </a:r>
            <a:r>
              <a:rPr lang="en-US" dirty="0" err="1"/>
              <a:t>Firestore</a:t>
            </a:r>
            <a:r>
              <a:rPr lang="en-US" dirty="0"/>
              <a:t> can be directly accessed by mobile and web applications through native SDKs.</a:t>
            </a:r>
          </a:p>
          <a:p>
            <a:pPr marL="457200" indent="-457200" algn="just">
              <a:buFont typeface="+mj-lt"/>
              <a:buAutoNum type="arabicPeriod"/>
            </a:pPr>
            <a:endParaRPr lang="en-US" dirty="0"/>
          </a:p>
          <a:p>
            <a:pPr marL="0" indent="0" algn="just">
              <a:buNone/>
            </a:pPr>
            <a:r>
              <a:rPr lang="en-US" dirty="0"/>
              <a:t>What are the critical features of Google’s </a:t>
            </a:r>
            <a:r>
              <a:rPr lang="en-US" dirty="0" err="1"/>
              <a:t>Firestore</a:t>
            </a:r>
            <a:r>
              <a:rPr lang="en-US" dirty="0"/>
              <a:t>?</a:t>
            </a:r>
          </a:p>
          <a:p>
            <a:pPr marL="457200" indent="-457200" algn="just">
              <a:buFont typeface="+mj-lt"/>
              <a:buAutoNum type="arabicPeriod"/>
            </a:pPr>
            <a:r>
              <a:rPr lang="en-US" dirty="0"/>
              <a:t>– Offline synchronization</a:t>
            </a:r>
          </a:p>
          <a:p>
            <a:pPr marL="457200" indent="-457200" algn="just">
              <a:buFont typeface="+mj-lt"/>
              <a:buAutoNum type="arabicPeriod"/>
            </a:pPr>
            <a:r>
              <a:rPr lang="en-US" dirty="0"/>
              <a:t>– Auto scaling</a:t>
            </a:r>
          </a:p>
          <a:p>
            <a:pPr marL="457200" indent="-457200" algn="just">
              <a:buFont typeface="+mj-lt"/>
              <a:buAutoNum type="arabicPeriod"/>
            </a:pPr>
            <a:r>
              <a:rPr lang="en-US" dirty="0"/>
              <a:t>– Multi-region replication</a:t>
            </a:r>
          </a:p>
          <a:p>
            <a:pPr marL="457200" indent="-457200" algn="just">
              <a:buFont typeface="+mj-lt"/>
              <a:buAutoNum type="arabicPeriod"/>
            </a:pPr>
            <a:r>
              <a:rPr lang="en-US" dirty="0"/>
              <a:t>– Serverless</a:t>
            </a:r>
            <a:endParaRPr lang="en-IN" dirty="0"/>
          </a:p>
        </p:txBody>
      </p:sp>
    </p:spTree>
    <p:extLst>
      <p:ext uri="{BB962C8B-B14F-4D97-AF65-F5344CB8AC3E}">
        <p14:creationId xmlns:p14="http://schemas.microsoft.com/office/powerpoint/2010/main" val="366135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CA8926E3-19BB-4DAE-ACED-EA62DB19F749}"/>
              </a:ext>
            </a:extLst>
          </p:cNvPr>
          <p:cNvGraphicFramePr>
            <a:graphicFrameLocks noChangeAspect="1"/>
          </p:cNvGraphicFramePr>
          <p:nvPr>
            <p:extLst>
              <p:ext uri="{D42A27DB-BD31-4B8C-83A1-F6EECF244321}">
                <p14:modId xmlns:p14="http://schemas.microsoft.com/office/powerpoint/2010/main" val="3982686236"/>
              </p:ext>
            </p:extLst>
          </p:nvPr>
        </p:nvGraphicFramePr>
        <p:xfrm>
          <a:off x="990600" y="1447800"/>
          <a:ext cx="2582863" cy="4824412"/>
        </p:xfrm>
        <a:graphic>
          <a:graphicData uri="http://schemas.openxmlformats.org/presentationml/2006/ole">
            <mc:AlternateContent xmlns:mc="http://schemas.openxmlformats.org/markup-compatibility/2006">
              <mc:Choice xmlns:v="urn:schemas-microsoft-com:vml" Requires="v">
                <p:oleObj spid="_x0000_s9244" name="Bitmap Image" r:id="rId3" imgW="2583360" imgH="4823640" progId="Paint.Picture">
                  <p:embed/>
                </p:oleObj>
              </mc:Choice>
              <mc:Fallback>
                <p:oleObj name="Bitmap Image" r:id="rId3" imgW="2583360" imgH="4823640" progId="Paint.Picture">
                  <p:embed/>
                  <p:pic>
                    <p:nvPicPr>
                      <p:cNvPr id="0" name=""/>
                      <p:cNvPicPr/>
                      <p:nvPr/>
                    </p:nvPicPr>
                    <p:blipFill>
                      <a:blip r:embed="rId4"/>
                      <a:stretch>
                        <a:fillRect/>
                      </a:stretch>
                    </p:blipFill>
                    <p:spPr>
                      <a:xfrm>
                        <a:off x="990600" y="1447800"/>
                        <a:ext cx="2582863" cy="482441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E919C917-C8D2-4302-8112-C8902078C809}"/>
              </a:ext>
            </a:extLst>
          </p:cNvPr>
          <p:cNvSpPr txBox="1"/>
          <p:nvPr/>
        </p:nvSpPr>
        <p:spPr>
          <a:xfrm>
            <a:off x="4419600" y="993100"/>
            <a:ext cx="4343400" cy="4801314"/>
          </a:xfrm>
          <a:prstGeom prst="rect">
            <a:avLst/>
          </a:prstGeom>
          <a:noFill/>
        </p:spPr>
        <p:txBody>
          <a:bodyPr wrap="square" rtlCol="0">
            <a:spAutoFit/>
          </a:bodyPr>
          <a:lstStyle/>
          <a:p>
            <a:pPr algn="just"/>
            <a:r>
              <a:rPr lang="en-US" b="0" i="0" dirty="0">
                <a:solidFill>
                  <a:srgbClr val="4D5156"/>
                </a:solidFill>
                <a:effectLst/>
                <a:latin typeface="arial" panose="020B0604020202020204" pitchFamily="34" charset="0"/>
              </a:rPr>
              <a:t>1.Microsoft OneDrive is a file hosting service that Microsoft operates. First launched in August 2007, it enables registered users to share and synchronize their files. OneDrive also works as the storage back-end of the web version of Microsoft Office.</a:t>
            </a:r>
          </a:p>
          <a:p>
            <a:pPr algn="just"/>
            <a:r>
              <a:rPr lang="en-US" dirty="0">
                <a:solidFill>
                  <a:srgbClr val="4D5156"/>
                </a:solidFill>
                <a:latin typeface="arial" panose="020B0604020202020204" pitchFamily="34" charset="0"/>
              </a:rPr>
              <a:t>2.</a:t>
            </a:r>
            <a:r>
              <a:rPr lang="en-US" b="0" i="0" dirty="0">
                <a:solidFill>
                  <a:srgbClr val="4D5156"/>
                </a:solidFill>
                <a:effectLst/>
                <a:latin typeface="arial" panose="020B0604020202020204" pitchFamily="34" charset="0"/>
              </a:rPr>
              <a:t> IDrive Inc. is a technology company that specializes in data backup applications. Its flagship product is IDrive, an online backup service available to Windows, Mac, Linux, iOS and Android users</a:t>
            </a:r>
            <a:endParaRPr lang="en-US" dirty="0">
              <a:solidFill>
                <a:srgbClr val="4D5156"/>
              </a:solidFill>
              <a:latin typeface="arial" panose="020B0604020202020204" pitchFamily="34" charset="0"/>
            </a:endParaRPr>
          </a:p>
          <a:p>
            <a:pPr algn="just"/>
            <a:r>
              <a:rPr lang="en-US" dirty="0">
                <a:solidFill>
                  <a:srgbClr val="4D5156"/>
                </a:solidFill>
                <a:latin typeface="arial" panose="020B0604020202020204" pitchFamily="34" charset="0"/>
              </a:rPr>
              <a:t>3.</a:t>
            </a:r>
            <a:r>
              <a:rPr lang="en-US" b="0" i="0" dirty="0">
                <a:solidFill>
                  <a:srgbClr val="4D5156"/>
                </a:solidFill>
                <a:effectLst/>
                <a:latin typeface="arial" panose="020B0604020202020204" pitchFamily="34" charset="0"/>
              </a:rPr>
              <a:t> Dropbox is a file hosting service operated by the U.S. that offers cloud storage, file synchronization, personal cloud, and client software</a:t>
            </a:r>
            <a:endParaRPr lang="en-IN" dirty="0"/>
          </a:p>
        </p:txBody>
      </p:sp>
    </p:spTree>
    <p:extLst>
      <p:ext uri="{BB962C8B-B14F-4D97-AF65-F5344CB8AC3E}">
        <p14:creationId xmlns:p14="http://schemas.microsoft.com/office/powerpoint/2010/main" val="2975619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4B5A-F33B-4CA9-A4AC-DA3E7A862C71}"/>
              </a:ext>
            </a:extLst>
          </p:cNvPr>
          <p:cNvSpPr>
            <a:spLocks noGrp="1"/>
          </p:cNvSpPr>
          <p:nvPr>
            <p:ph type="title"/>
          </p:nvPr>
        </p:nvSpPr>
        <p:spPr/>
        <p:txBody>
          <a:bodyPr>
            <a:normAutofit fontScale="90000"/>
          </a:bodyPr>
          <a:lstStyle/>
          <a:p>
            <a:r>
              <a:rPr lang="en-US" dirty="0"/>
              <a:t>Pricing Example</a:t>
            </a:r>
            <a:br>
              <a:rPr lang="en-US" dirty="0"/>
            </a:br>
            <a:endParaRPr lang="en-IN" dirty="0"/>
          </a:p>
        </p:txBody>
      </p:sp>
      <p:sp>
        <p:nvSpPr>
          <p:cNvPr id="3" name="Content Placeholder 2">
            <a:extLst>
              <a:ext uri="{FF2B5EF4-FFF2-40B4-BE49-F238E27FC236}">
                <a16:creationId xmlns:a16="http://schemas.microsoft.com/office/drawing/2014/main" id="{2FB69611-3717-40CF-BF40-ED576DC716B4}"/>
              </a:ext>
            </a:extLst>
          </p:cNvPr>
          <p:cNvSpPr>
            <a:spLocks noGrp="1"/>
          </p:cNvSpPr>
          <p:nvPr>
            <p:ph idx="1"/>
          </p:nvPr>
        </p:nvSpPr>
        <p:spPr>
          <a:xfrm>
            <a:off x="457200" y="533400"/>
            <a:ext cx="8229600" cy="6172200"/>
          </a:xfrm>
        </p:spPr>
        <p:txBody>
          <a:bodyPr>
            <a:normAutofit/>
          </a:bodyPr>
          <a:lstStyle/>
          <a:p>
            <a:r>
              <a:rPr lang="en-US" sz="1200" dirty="0" err="1"/>
              <a:t>Firestore</a:t>
            </a:r>
            <a:r>
              <a:rPr lang="en-US" sz="1200" dirty="0"/>
              <a:t> Pricing</a:t>
            </a:r>
          </a:p>
          <a:p>
            <a:pPr marL="0" indent="0">
              <a:buNone/>
            </a:pPr>
            <a:r>
              <a:rPr lang="en-US" sz="1200" dirty="0" err="1"/>
              <a:t>Firestore</a:t>
            </a:r>
            <a:r>
              <a:rPr lang="en-US" sz="1200" dirty="0"/>
              <a:t> pricing starts at a free of cost plan, which offers limited functionality and features. Users who exceed the storage limits have to pay for their database operations, network bandwidth, and stored data.</a:t>
            </a:r>
          </a:p>
          <a:p>
            <a:endParaRPr lang="en-US" sz="1200" dirty="0"/>
          </a:p>
          <a:p>
            <a:pPr marL="0" indent="0">
              <a:buNone/>
            </a:pPr>
            <a:r>
              <a:rPr lang="en-US" sz="1200" dirty="0"/>
              <a:t>The main variables that determine </a:t>
            </a:r>
            <a:r>
              <a:rPr lang="en-US" sz="1200" dirty="0" err="1"/>
              <a:t>Firestore</a:t>
            </a:r>
            <a:r>
              <a:rPr lang="en-US" sz="1200" dirty="0"/>
              <a:t> pricing are:</a:t>
            </a:r>
          </a:p>
          <a:p>
            <a:r>
              <a:rPr lang="en-US" sz="1200" dirty="0"/>
              <a:t>Database Location</a:t>
            </a:r>
          </a:p>
          <a:p>
            <a:r>
              <a:rPr lang="en-US" sz="1200" dirty="0"/>
              <a:t>Data Stored</a:t>
            </a:r>
          </a:p>
          <a:p>
            <a:r>
              <a:rPr lang="en-US" sz="1200" dirty="0" err="1"/>
              <a:t>Bandwith</a:t>
            </a:r>
            <a:endParaRPr lang="en-US" sz="1200" dirty="0"/>
          </a:p>
          <a:p>
            <a:r>
              <a:rPr lang="en-US" sz="1200" dirty="0"/>
              <a:t>Reads, Writes, and Deletes</a:t>
            </a:r>
          </a:p>
          <a:p>
            <a:endParaRPr lang="en-US" sz="1200" dirty="0"/>
          </a:p>
          <a:p>
            <a:pPr marL="0" indent="0">
              <a:buNone/>
            </a:pPr>
            <a:r>
              <a:rPr lang="en-US" sz="1200" dirty="0"/>
              <a:t>For the sake of this example, let’s consider the following assumptions:</a:t>
            </a:r>
          </a:p>
          <a:p>
            <a:r>
              <a:rPr lang="en-US" sz="1200" dirty="0"/>
              <a:t>US Multi-Region</a:t>
            </a:r>
          </a:p>
          <a:p>
            <a:r>
              <a:rPr lang="en-US" sz="1200" dirty="0"/>
              <a:t>11GB Data Stored for a one month period</a:t>
            </a:r>
          </a:p>
          <a:p>
            <a:r>
              <a:rPr lang="en-US" sz="1200" dirty="0"/>
              <a:t>Transfer out 110GB (excluding China/Australia)</a:t>
            </a:r>
          </a:p>
          <a:p>
            <a:r>
              <a:rPr lang="en-US" sz="1200" dirty="0"/>
              <a:t>150,000 document reads</a:t>
            </a:r>
          </a:p>
          <a:p>
            <a:r>
              <a:rPr lang="en-US" sz="1200" dirty="0"/>
              <a:t>120,000 document writes</a:t>
            </a:r>
          </a:p>
          <a:p>
            <a:r>
              <a:rPr lang="en-US" sz="1200" dirty="0"/>
              <a:t>120,000 document deletes</a:t>
            </a:r>
          </a:p>
          <a:p>
            <a:r>
              <a:rPr lang="en-US" sz="1200" dirty="0"/>
              <a:t>Now, let’s do the math. Pricing information gathered from </a:t>
            </a:r>
            <a:r>
              <a:rPr lang="en-US" sz="1200" dirty="0" err="1"/>
              <a:t>Firestore</a:t>
            </a:r>
            <a:r>
              <a:rPr lang="en-US" sz="1200" dirty="0"/>
              <a:t> Pricing Page.</a:t>
            </a:r>
          </a:p>
          <a:p>
            <a:endParaRPr lang="en-US" sz="1200" dirty="0"/>
          </a:p>
          <a:p>
            <a:pPr marL="0" indent="0">
              <a:buNone/>
            </a:pPr>
            <a:r>
              <a:rPr lang="en-US" sz="1200" dirty="0"/>
              <a:t>Data storage charged as follows:</a:t>
            </a:r>
          </a:p>
          <a:p>
            <a:r>
              <a:rPr lang="en-US" sz="1200" dirty="0"/>
              <a:t>$0.00 for the first GB</a:t>
            </a:r>
          </a:p>
          <a:p>
            <a:r>
              <a:rPr lang="en-US" sz="1200" dirty="0"/>
              <a:t>$0.18 for the additional GB</a:t>
            </a:r>
          </a:p>
          <a:p>
            <a:r>
              <a:rPr lang="en-US" sz="1200" dirty="0"/>
              <a:t>So, total is $0.18 x (11-1) = $1.8 for 11GB storage during one month</a:t>
            </a:r>
          </a:p>
          <a:p>
            <a:r>
              <a:rPr lang="en-US" sz="1200" dirty="0"/>
              <a:t>Transfer out charged as follows:</a:t>
            </a:r>
          </a:p>
          <a:p>
            <a:r>
              <a:rPr lang="en-US" sz="1200" dirty="0"/>
              <a:t>$0.00 for the first 10 GB</a:t>
            </a:r>
          </a:p>
          <a:p>
            <a:r>
              <a:rPr lang="en-US" sz="1200" dirty="0"/>
              <a:t>$0.12 for the additional GB</a:t>
            </a:r>
          </a:p>
          <a:p>
            <a:r>
              <a:rPr lang="en-US" sz="1200" dirty="0"/>
              <a:t>So, total is $0.12 x (110-10) = $12 for 110GB transfer out</a:t>
            </a:r>
            <a:endParaRPr lang="en-IN" sz="1200" dirty="0"/>
          </a:p>
        </p:txBody>
      </p:sp>
    </p:spTree>
    <p:extLst>
      <p:ext uri="{BB962C8B-B14F-4D97-AF65-F5344CB8AC3E}">
        <p14:creationId xmlns:p14="http://schemas.microsoft.com/office/powerpoint/2010/main" val="2127260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C35C-71D1-4141-AF44-04365C0389DE}"/>
              </a:ext>
            </a:extLst>
          </p:cNvPr>
          <p:cNvSpPr>
            <a:spLocks noGrp="1"/>
          </p:cNvSpPr>
          <p:nvPr>
            <p:ph type="title"/>
          </p:nvPr>
        </p:nvSpPr>
        <p:spPr/>
        <p:txBody>
          <a:bodyPr>
            <a:noAutofit/>
          </a:bodyPr>
          <a:lstStyle/>
          <a:p>
            <a:r>
              <a:rPr lang="en-US" sz="3200" dirty="0"/>
              <a:t> Google Cloud:</a:t>
            </a:r>
            <a:r>
              <a:rPr lang="en-US" sz="1600" dirty="0"/>
              <a:t> </a:t>
            </a:r>
            <a:r>
              <a:rPr lang="en-US" sz="3200" dirty="0"/>
              <a:t>Cloud Bigtable</a:t>
            </a:r>
            <a:br>
              <a:rPr lang="en-US" sz="3200" dirty="0"/>
            </a:br>
            <a:endParaRPr lang="en-IN" sz="3200" dirty="0"/>
          </a:p>
        </p:txBody>
      </p:sp>
      <p:sp>
        <p:nvSpPr>
          <p:cNvPr id="3" name="Content Placeholder 2">
            <a:extLst>
              <a:ext uri="{FF2B5EF4-FFF2-40B4-BE49-F238E27FC236}">
                <a16:creationId xmlns:a16="http://schemas.microsoft.com/office/drawing/2014/main" id="{D7D1234A-0995-4571-AA45-C0D0370FF1BA}"/>
              </a:ext>
            </a:extLst>
          </p:cNvPr>
          <p:cNvSpPr>
            <a:spLocks noGrp="1"/>
          </p:cNvSpPr>
          <p:nvPr>
            <p:ph idx="1"/>
          </p:nvPr>
        </p:nvSpPr>
        <p:spPr/>
        <p:txBody>
          <a:bodyPr>
            <a:normAutofit fontScale="92500" lnSpcReduction="10000"/>
          </a:bodyPr>
          <a:lstStyle/>
          <a:p>
            <a:pPr algn="l"/>
            <a:r>
              <a:rPr lang="en-US" b="0" i="0" dirty="0">
                <a:solidFill>
                  <a:srgbClr val="5F6368"/>
                </a:solidFill>
                <a:effectLst/>
                <a:latin typeface="Roboto" panose="02000000000000000000" pitchFamily="2" charset="0"/>
              </a:rPr>
              <a:t>A fully managed, scalable NoSQL database service for large analytical and operational workloads with up to 99.999% availability.</a:t>
            </a:r>
          </a:p>
          <a:p>
            <a:pPr algn="l">
              <a:buFont typeface="Arial" panose="020B0604020202020204" pitchFamily="34" charset="0"/>
              <a:buChar char="•"/>
            </a:pPr>
            <a:r>
              <a:rPr lang="en-US" b="0" i="0" dirty="0">
                <a:solidFill>
                  <a:srgbClr val="5F6368"/>
                </a:solidFill>
                <a:effectLst/>
                <a:latin typeface="Roboto" panose="02000000000000000000" pitchFamily="2" charset="0"/>
              </a:rPr>
              <a:t>Consistent sub-10ms latency—handle millions of requests per second</a:t>
            </a:r>
          </a:p>
          <a:p>
            <a:pPr algn="l">
              <a:buFont typeface="Arial" panose="020B0604020202020204" pitchFamily="34" charset="0"/>
              <a:buChar char="•"/>
            </a:pPr>
            <a:r>
              <a:rPr lang="en-US" b="0" i="0" dirty="0">
                <a:solidFill>
                  <a:srgbClr val="5F6368"/>
                </a:solidFill>
                <a:effectLst/>
                <a:latin typeface="Roboto" panose="02000000000000000000" pitchFamily="2" charset="0"/>
              </a:rPr>
              <a:t>Ideal for use cases such as personalization, ad tech, fintech, digital media, and IoT</a:t>
            </a:r>
          </a:p>
          <a:p>
            <a:pPr algn="l">
              <a:buFont typeface="Arial" panose="020B0604020202020204" pitchFamily="34" charset="0"/>
              <a:buChar char="•"/>
            </a:pPr>
            <a:r>
              <a:rPr lang="en-US" b="0" i="0" dirty="0">
                <a:solidFill>
                  <a:srgbClr val="5F6368"/>
                </a:solidFill>
                <a:effectLst/>
                <a:latin typeface="Roboto" panose="02000000000000000000" pitchFamily="2" charset="0"/>
              </a:rPr>
              <a:t>Seamlessly scale to match your storage needs; no downtime during reconfiguration</a:t>
            </a:r>
          </a:p>
          <a:p>
            <a:pPr algn="l">
              <a:buFont typeface="Arial" panose="020B0604020202020204" pitchFamily="34" charset="0"/>
              <a:buChar char="•"/>
            </a:pPr>
            <a:r>
              <a:rPr lang="en-US" b="0" i="0" dirty="0">
                <a:solidFill>
                  <a:srgbClr val="5F6368"/>
                </a:solidFill>
                <a:effectLst/>
                <a:latin typeface="Roboto" panose="02000000000000000000" pitchFamily="2" charset="0"/>
              </a:rPr>
              <a:t>Designed with a storage engine for machine learning applications leading to better predictions</a:t>
            </a:r>
          </a:p>
          <a:p>
            <a:pPr algn="l">
              <a:buFont typeface="Arial" panose="020B0604020202020204" pitchFamily="34" charset="0"/>
              <a:buChar char="•"/>
            </a:pPr>
            <a:r>
              <a:rPr lang="en-US" b="0" i="0" dirty="0">
                <a:solidFill>
                  <a:srgbClr val="5F6368"/>
                </a:solidFill>
                <a:effectLst/>
                <a:latin typeface="Roboto" panose="02000000000000000000" pitchFamily="2" charset="0"/>
              </a:rPr>
              <a:t>Easily connect to Google Cloud services such as </a:t>
            </a:r>
            <a:r>
              <a:rPr lang="en-US" b="0" i="0" u="sng" dirty="0" err="1">
                <a:solidFill>
                  <a:srgbClr val="1A73E8"/>
                </a:solidFill>
                <a:effectLst/>
                <a:latin typeface="Roboto" panose="02000000000000000000" pitchFamily="2" charset="0"/>
                <a:hlinkClick r:id="rId2"/>
              </a:rPr>
              <a:t>BigQuery</a:t>
            </a:r>
            <a:r>
              <a:rPr lang="en-US" b="0" i="0" dirty="0">
                <a:solidFill>
                  <a:srgbClr val="5F6368"/>
                </a:solidFill>
                <a:effectLst/>
                <a:latin typeface="Roboto" panose="02000000000000000000" pitchFamily="2" charset="0"/>
              </a:rPr>
              <a:t> or the Apache ecosystem</a:t>
            </a:r>
          </a:p>
          <a:p>
            <a:pPr marL="457200" indent="-457200" algn="just">
              <a:buFont typeface="+mj-lt"/>
              <a:buAutoNum type="arabicPeriod"/>
            </a:pPr>
            <a:endParaRPr lang="en-IN" dirty="0"/>
          </a:p>
        </p:txBody>
      </p:sp>
    </p:spTree>
    <p:extLst>
      <p:ext uri="{BB962C8B-B14F-4D97-AF65-F5344CB8AC3E}">
        <p14:creationId xmlns:p14="http://schemas.microsoft.com/office/powerpoint/2010/main" val="61742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EF033-15D8-4E87-A9C7-B0A0B981E58B}"/>
              </a:ext>
            </a:extLst>
          </p:cNvPr>
          <p:cNvSpPr>
            <a:spLocks noGrp="1"/>
          </p:cNvSpPr>
          <p:nvPr>
            <p:ph type="title"/>
          </p:nvPr>
        </p:nvSpPr>
        <p:spPr/>
        <p:txBody>
          <a:bodyPr/>
          <a:lstStyle/>
          <a:p>
            <a:r>
              <a:rPr lang="en-IN" b="0" i="0" dirty="0">
                <a:solidFill>
                  <a:srgbClr val="666666"/>
                </a:solidFill>
                <a:effectLst/>
                <a:latin typeface="inherit"/>
              </a:rPr>
              <a:t>Bigtable Architecture</a:t>
            </a:r>
            <a:endParaRPr lang="en-IN" dirty="0"/>
          </a:p>
        </p:txBody>
      </p:sp>
      <p:sp>
        <p:nvSpPr>
          <p:cNvPr id="3" name="Content Placeholder 2">
            <a:extLst>
              <a:ext uri="{FF2B5EF4-FFF2-40B4-BE49-F238E27FC236}">
                <a16:creationId xmlns:a16="http://schemas.microsoft.com/office/drawing/2014/main" id="{44F22467-60ED-45ED-86A1-DF275FCF3B92}"/>
              </a:ext>
            </a:extLst>
          </p:cNvPr>
          <p:cNvSpPr>
            <a:spLocks noGrp="1"/>
          </p:cNvSpPr>
          <p:nvPr>
            <p:ph idx="1"/>
          </p:nvPr>
        </p:nvSpPr>
        <p:spPr/>
        <p:txBody>
          <a:bodyPr/>
          <a:lstStyle/>
          <a:p>
            <a:endParaRPr lang="en-IN"/>
          </a:p>
        </p:txBody>
      </p:sp>
      <p:pic>
        <p:nvPicPr>
          <p:cNvPr id="11266" name="Picture 2" descr="Bigtable Architecture">
            <a:extLst>
              <a:ext uri="{FF2B5EF4-FFF2-40B4-BE49-F238E27FC236}">
                <a16:creationId xmlns:a16="http://schemas.microsoft.com/office/drawing/2014/main" id="{851DA2AD-969D-468D-9E6D-3F35C89F2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1371600"/>
            <a:ext cx="8275637"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25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4BE3-8F68-4B2C-87AD-B618796EF69D}"/>
              </a:ext>
            </a:extLst>
          </p:cNvPr>
          <p:cNvSpPr>
            <a:spLocks noGrp="1"/>
          </p:cNvSpPr>
          <p:nvPr>
            <p:ph type="title"/>
          </p:nvPr>
        </p:nvSpPr>
        <p:spPr/>
        <p:txBody>
          <a:bodyPr/>
          <a:lstStyle/>
          <a:p>
            <a:r>
              <a:rPr lang="en-IN" b="0" i="0" dirty="0">
                <a:solidFill>
                  <a:srgbClr val="666666"/>
                </a:solidFill>
                <a:effectLst/>
                <a:latin typeface="inherit"/>
              </a:rPr>
              <a:t>Bigtable Storage Model</a:t>
            </a:r>
            <a:endParaRPr lang="en-IN" dirty="0"/>
          </a:p>
        </p:txBody>
      </p:sp>
      <p:pic>
        <p:nvPicPr>
          <p:cNvPr id="12290" name="Picture 2" descr="Bigtable Storage Model">
            <a:extLst>
              <a:ext uri="{FF2B5EF4-FFF2-40B4-BE49-F238E27FC236}">
                <a16:creationId xmlns:a16="http://schemas.microsoft.com/office/drawing/2014/main" id="{F0FA3F4F-A8D7-4BBB-9C3F-0BFEBD956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97075"/>
            <a:ext cx="8001000" cy="286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9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281A-2388-4D83-A712-167E0EB4A8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9AEE4A-31A9-4FA1-BFF8-731F0CAC3911}"/>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58476D88-A03D-4FDC-A3C0-6CA24D3E8D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0838"/>
            <a:ext cx="9144000" cy="615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579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DDBD-B3B6-4586-84CA-8926B4A6AE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526E8B-8AA1-43DF-9043-DAFC70A27A11}"/>
              </a:ext>
            </a:extLst>
          </p:cNvPr>
          <p:cNvSpPr>
            <a:spLocks noGrp="1"/>
          </p:cNvSpPr>
          <p:nvPr>
            <p:ph idx="1"/>
          </p:nvPr>
        </p:nvSpPr>
        <p:spPr/>
        <p:txBody>
          <a:bodyPr/>
          <a:lstStyle/>
          <a:p>
            <a:endParaRPr lang="en-IN"/>
          </a:p>
        </p:txBody>
      </p:sp>
      <p:pic>
        <p:nvPicPr>
          <p:cNvPr id="10242" name="Picture 2" descr="GCP Storage Options Decision Tree">
            <a:extLst>
              <a:ext uri="{FF2B5EF4-FFF2-40B4-BE49-F238E27FC236}">
                <a16:creationId xmlns:a16="http://schemas.microsoft.com/office/drawing/2014/main" id="{C4AA17F8-CCBA-4D39-A661-3BFA95FF3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9913"/>
            <a:ext cx="9144000" cy="571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939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C648B-7678-434D-95F2-E531E099A270}"/>
              </a:ext>
            </a:extLst>
          </p:cNvPr>
          <p:cNvSpPr>
            <a:spLocks noGrp="1"/>
          </p:cNvSpPr>
          <p:nvPr>
            <p:ph type="title"/>
          </p:nvPr>
        </p:nvSpPr>
        <p:spPr/>
        <p:txBody>
          <a:bodyPr/>
          <a:lstStyle/>
          <a:p>
            <a:r>
              <a:rPr lang="en-IN" dirty="0"/>
              <a:t>MCQs</a:t>
            </a:r>
          </a:p>
        </p:txBody>
      </p:sp>
      <p:sp>
        <p:nvSpPr>
          <p:cNvPr id="3" name="Content Placeholder 2">
            <a:extLst>
              <a:ext uri="{FF2B5EF4-FFF2-40B4-BE49-F238E27FC236}">
                <a16:creationId xmlns:a16="http://schemas.microsoft.com/office/drawing/2014/main" id="{CF9BA92C-77BD-4407-B23F-4870D6F62565}"/>
              </a:ext>
            </a:extLst>
          </p:cNvPr>
          <p:cNvSpPr>
            <a:spLocks noGrp="1"/>
          </p:cNvSpPr>
          <p:nvPr>
            <p:ph idx="1"/>
          </p:nvPr>
        </p:nvSpPr>
        <p:spPr/>
        <p:txBody>
          <a:bodyPr/>
          <a:lstStyle/>
          <a:p>
            <a:r>
              <a:rPr lang="en-US" dirty="0"/>
              <a:t>Your application is hosted across multiple regions and consists of both relational database data and static images. Your database has over 10 TB of data. You want to use a single storage repository for each data type across all regions. Which two products would you choose for this task? (Choose two)</a:t>
            </a:r>
          </a:p>
          <a:p>
            <a:r>
              <a:rPr lang="en-US" dirty="0"/>
              <a:t>Cloud Bigtable</a:t>
            </a:r>
          </a:p>
          <a:p>
            <a:r>
              <a:rPr lang="en-US" dirty="0"/>
              <a:t>Cloud Spanner</a:t>
            </a:r>
          </a:p>
          <a:p>
            <a:r>
              <a:rPr lang="en-US" dirty="0"/>
              <a:t>Cloud SQL</a:t>
            </a:r>
          </a:p>
          <a:p>
            <a:r>
              <a:rPr lang="en-US" dirty="0"/>
              <a:t>Cloud Storage</a:t>
            </a:r>
            <a:endParaRPr lang="en-IN" dirty="0"/>
          </a:p>
        </p:txBody>
      </p:sp>
    </p:spTree>
    <p:extLst>
      <p:ext uri="{BB962C8B-B14F-4D97-AF65-F5344CB8AC3E}">
        <p14:creationId xmlns:p14="http://schemas.microsoft.com/office/powerpoint/2010/main" val="2768499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643B-F210-4C69-87B8-F267BD8CB1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A707B27-BDE4-41E5-83BF-241B47BA72F3}"/>
              </a:ext>
            </a:extLst>
          </p:cNvPr>
          <p:cNvSpPr>
            <a:spLocks noGrp="1"/>
          </p:cNvSpPr>
          <p:nvPr>
            <p:ph idx="1"/>
          </p:nvPr>
        </p:nvSpPr>
        <p:spPr/>
        <p:txBody>
          <a:bodyPr/>
          <a:lstStyle/>
          <a:p>
            <a:r>
              <a:rPr lang="en-US" dirty="0"/>
              <a:t>You are building an application that stores relational data from users. Users across the globe will use this application. Your CTO is concerned about the scaling requirements because the size of the user base is unknown. You need to implement a database solution that can scale with your user growth with minimum configuration changes. Which storage solution should you use?</a:t>
            </a:r>
          </a:p>
          <a:p>
            <a:r>
              <a:rPr lang="en-US" dirty="0"/>
              <a:t>Cloud SQL</a:t>
            </a:r>
          </a:p>
          <a:p>
            <a:r>
              <a:rPr lang="en-US" dirty="0">
                <a:solidFill>
                  <a:srgbClr val="FF0000"/>
                </a:solidFill>
              </a:rPr>
              <a:t>Cloud Spanner</a:t>
            </a:r>
          </a:p>
          <a:p>
            <a:r>
              <a:rPr lang="en-US" dirty="0"/>
              <a:t>Cloud </a:t>
            </a:r>
            <a:r>
              <a:rPr lang="en-US" dirty="0" err="1"/>
              <a:t>Firestore</a:t>
            </a:r>
            <a:endParaRPr lang="en-US" dirty="0"/>
          </a:p>
          <a:p>
            <a:r>
              <a:rPr lang="en-US" dirty="0"/>
              <a:t>Cloud Datastore</a:t>
            </a:r>
            <a:endParaRPr lang="en-IN" dirty="0"/>
          </a:p>
        </p:txBody>
      </p:sp>
    </p:spTree>
    <p:extLst>
      <p:ext uri="{BB962C8B-B14F-4D97-AF65-F5344CB8AC3E}">
        <p14:creationId xmlns:p14="http://schemas.microsoft.com/office/powerpoint/2010/main" val="3056333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D6E9-08DA-4DEB-975B-0F570E8A55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ADFD22-4BF1-4BC1-87D4-B25B618353F6}"/>
              </a:ext>
            </a:extLst>
          </p:cNvPr>
          <p:cNvSpPr>
            <a:spLocks noGrp="1"/>
          </p:cNvSpPr>
          <p:nvPr>
            <p:ph idx="1"/>
          </p:nvPr>
        </p:nvSpPr>
        <p:spPr/>
        <p:txBody>
          <a:bodyPr/>
          <a:lstStyle/>
          <a:p>
            <a:r>
              <a:rPr lang="en-US" dirty="0"/>
              <a:t>Your company processes high volumes of IoT data that are time-stamped. The total data volume can be several petabytes. The data needs to be written and changed at a high speed. You want to use the most performant storage option for your data. Which product should you use?</a:t>
            </a:r>
          </a:p>
          <a:p>
            <a:r>
              <a:rPr lang="en-US" dirty="0"/>
              <a:t>Cloud Datastore</a:t>
            </a:r>
          </a:p>
          <a:p>
            <a:r>
              <a:rPr lang="en-US" dirty="0"/>
              <a:t>Cloud Storage</a:t>
            </a:r>
          </a:p>
          <a:p>
            <a:r>
              <a:rPr lang="en-US" dirty="0">
                <a:solidFill>
                  <a:srgbClr val="FF0000"/>
                </a:solidFill>
              </a:rPr>
              <a:t>Cloud Bigtable</a:t>
            </a:r>
          </a:p>
          <a:p>
            <a:r>
              <a:rPr lang="en-US" dirty="0" err="1"/>
              <a:t>BigQuery</a:t>
            </a:r>
            <a:endParaRPr lang="en-IN" dirty="0"/>
          </a:p>
        </p:txBody>
      </p:sp>
    </p:spTree>
    <p:extLst>
      <p:ext uri="{BB962C8B-B14F-4D97-AF65-F5344CB8AC3E}">
        <p14:creationId xmlns:p14="http://schemas.microsoft.com/office/powerpoint/2010/main" val="1002905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F43F46-A5F9-4E9B-A8F6-1EA6CFF29AB6}"/>
              </a:ext>
            </a:extLst>
          </p:cNvPr>
          <p:cNvSpPr>
            <a:spLocks noGrp="1"/>
          </p:cNvSpPr>
          <p:nvPr>
            <p:ph idx="1"/>
          </p:nvPr>
        </p:nvSpPr>
        <p:spPr/>
        <p:txBody>
          <a:bodyPr/>
          <a:lstStyle/>
          <a:p>
            <a:pPr algn="l" fontAlgn="base">
              <a:buFont typeface="+mj-lt"/>
              <a:buAutoNum type="arabicPeriod"/>
            </a:pPr>
            <a:r>
              <a:rPr lang="en-US" b="0" i="0" dirty="0">
                <a:solidFill>
                  <a:srgbClr val="666666"/>
                </a:solidFill>
                <a:effectLst/>
                <a:latin typeface="inherit"/>
              </a:rPr>
              <a:t>Your App Engine application needs to store stateful data in a proper storage service. Your data is non-relational database data. You do not expect the database size to grow beyond 10 GB and you need to have the ability to scale down to zero to avoid unnecessary costs. Which storage service should you use?</a:t>
            </a:r>
          </a:p>
          <a:p>
            <a:pPr marL="742950" lvl="1" indent="-285750" algn="l" fontAlgn="base">
              <a:buFont typeface="+mj-lt"/>
              <a:buAutoNum type="arabicPeriod"/>
            </a:pPr>
            <a:r>
              <a:rPr lang="en-US" b="0" i="0" dirty="0">
                <a:solidFill>
                  <a:srgbClr val="666666"/>
                </a:solidFill>
                <a:effectLst/>
                <a:latin typeface="inherit"/>
              </a:rPr>
              <a:t>Cloud Bigtable</a:t>
            </a:r>
          </a:p>
          <a:p>
            <a:pPr marL="742950" lvl="1" indent="-285750" algn="l" fontAlgn="base">
              <a:buFont typeface="+mj-lt"/>
              <a:buAutoNum type="arabicPeriod"/>
            </a:pPr>
            <a:r>
              <a:rPr lang="en-US" b="0" i="0" dirty="0">
                <a:solidFill>
                  <a:srgbClr val="666666"/>
                </a:solidFill>
                <a:effectLst/>
                <a:latin typeface="inherit"/>
              </a:rPr>
              <a:t>Cloud </a:t>
            </a:r>
            <a:r>
              <a:rPr lang="en-US" b="0" i="0" dirty="0" err="1">
                <a:solidFill>
                  <a:srgbClr val="666666"/>
                </a:solidFill>
                <a:effectLst/>
                <a:latin typeface="inherit"/>
              </a:rPr>
              <a:t>Dataproc</a:t>
            </a:r>
            <a:endParaRPr lang="en-US" b="0" i="0" dirty="0">
              <a:solidFill>
                <a:srgbClr val="666666"/>
              </a:solidFill>
              <a:effectLst/>
              <a:latin typeface="inherit"/>
            </a:endParaRPr>
          </a:p>
          <a:p>
            <a:pPr marL="742950" lvl="1" indent="-285750" algn="l" fontAlgn="base">
              <a:buFont typeface="+mj-lt"/>
              <a:buAutoNum type="arabicPeriod"/>
            </a:pPr>
            <a:r>
              <a:rPr lang="en-US" b="0" i="0" dirty="0">
                <a:solidFill>
                  <a:srgbClr val="666666"/>
                </a:solidFill>
                <a:effectLst/>
                <a:latin typeface="inherit"/>
              </a:rPr>
              <a:t>Cloud SQL</a:t>
            </a:r>
          </a:p>
          <a:p>
            <a:pPr marL="742950" lvl="1" indent="-285750" algn="l" fontAlgn="base">
              <a:buFont typeface="+mj-lt"/>
              <a:buAutoNum type="arabicPeriod"/>
            </a:pPr>
            <a:r>
              <a:rPr lang="en-US" b="1" i="0" dirty="0">
                <a:solidFill>
                  <a:srgbClr val="666666"/>
                </a:solidFill>
                <a:effectLst/>
                <a:latin typeface="inherit"/>
              </a:rPr>
              <a:t>Cloud Datastore</a:t>
            </a:r>
            <a:endParaRPr lang="en-US" b="0" i="0" dirty="0">
              <a:solidFill>
                <a:srgbClr val="666666"/>
              </a:solidFill>
              <a:effectLst/>
              <a:latin typeface="inherit"/>
            </a:endParaRPr>
          </a:p>
          <a:p>
            <a:endParaRPr lang="en-IN" dirty="0"/>
          </a:p>
        </p:txBody>
      </p:sp>
    </p:spTree>
    <p:extLst>
      <p:ext uri="{BB962C8B-B14F-4D97-AF65-F5344CB8AC3E}">
        <p14:creationId xmlns:p14="http://schemas.microsoft.com/office/powerpoint/2010/main" val="67062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76B8-E134-4948-ABF3-CD0BF8045F98}"/>
              </a:ext>
            </a:extLst>
          </p:cNvPr>
          <p:cNvSpPr>
            <a:spLocks noGrp="1"/>
          </p:cNvSpPr>
          <p:nvPr>
            <p:ph type="title"/>
          </p:nvPr>
        </p:nvSpPr>
        <p:spPr>
          <a:xfrm>
            <a:off x="457200" y="274638"/>
            <a:ext cx="8382000" cy="868362"/>
          </a:xfrm>
        </p:spPr>
        <p:txBody>
          <a:bodyPr>
            <a:normAutofit fontScale="90000"/>
          </a:bodyPr>
          <a:lstStyle/>
          <a:p>
            <a:pPr algn="l"/>
            <a:br>
              <a:rPr lang="en-US" sz="3100" b="1" i="0" dirty="0">
                <a:solidFill>
                  <a:srgbClr val="273239"/>
                </a:solidFill>
                <a:effectLst/>
                <a:latin typeface="sofia-pro"/>
              </a:rPr>
            </a:br>
            <a:r>
              <a:rPr lang="en-US" sz="3100" b="1" i="0" dirty="0">
                <a:solidFill>
                  <a:srgbClr val="273239"/>
                </a:solidFill>
                <a:effectLst/>
                <a:latin typeface="sofia-pro"/>
              </a:rPr>
              <a:t>Difference between Cloud Storage and Traditional Storage</a:t>
            </a:r>
            <a:br>
              <a:rPr lang="en-US" b="1" i="0" dirty="0">
                <a:solidFill>
                  <a:srgbClr val="273239"/>
                </a:solidFill>
                <a:effectLst/>
                <a:latin typeface="sofia-pro"/>
              </a:rPr>
            </a:br>
            <a:endParaRPr lang="en-IN" dirty="0"/>
          </a:p>
        </p:txBody>
      </p:sp>
      <p:sp>
        <p:nvSpPr>
          <p:cNvPr id="3" name="Content Placeholder 2">
            <a:extLst>
              <a:ext uri="{FF2B5EF4-FFF2-40B4-BE49-F238E27FC236}">
                <a16:creationId xmlns:a16="http://schemas.microsoft.com/office/drawing/2014/main" id="{4200DC2C-BFC3-49A1-92EF-4C902695C041}"/>
              </a:ext>
            </a:extLst>
          </p:cNvPr>
          <p:cNvSpPr>
            <a:spLocks noGrp="1"/>
          </p:cNvSpPr>
          <p:nvPr>
            <p:ph idx="1"/>
          </p:nvPr>
        </p:nvSpPr>
        <p:spPr>
          <a:xfrm>
            <a:off x="457200" y="1143000"/>
            <a:ext cx="8229600" cy="4983163"/>
          </a:xfrm>
        </p:spPr>
        <p:txBody>
          <a:bodyPr>
            <a:normAutofit fontScale="62500" lnSpcReduction="20000"/>
          </a:bodyPr>
          <a:lstStyle/>
          <a:p>
            <a:pPr marL="0" indent="0">
              <a:buNone/>
            </a:pPr>
            <a:r>
              <a:rPr lang="en-US" dirty="0"/>
              <a:t> Cloud Storage : </a:t>
            </a:r>
          </a:p>
          <a:p>
            <a:pPr marL="0" indent="0">
              <a:buNone/>
            </a:pPr>
            <a:r>
              <a:rPr lang="en-US" dirty="0"/>
              <a:t>Cloud storage is the storage option in which we use remote drives to store the data at the cloud location used by the client. It also uses the network to store the data to an off-site server which is owned by the service provider. User uses this storage options for capacity, bandwidth, and remote access. </a:t>
            </a:r>
          </a:p>
          <a:p>
            <a:endParaRPr lang="en-US" dirty="0"/>
          </a:p>
          <a:p>
            <a:pPr marL="0" indent="0">
              <a:buNone/>
            </a:pPr>
            <a:r>
              <a:rPr lang="en-US" dirty="0"/>
              <a:t>Features of Cloud Storage : </a:t>
            </a:r>
          </a:p>
          <a:p>
            <a:r>
              <a:rPr lang="en-US" dirty="0"/>
              <a:t>Cloud storage offers a variety of data security options.</a:t>
            </a:r>
          </a:p>
          <a:p>
            <a:r>
              <a:rPr lang="en-US" dirty="0"/>
              <a:t>These storage options are easily accessible with every internet-connected device.</a:t>
            </a:r>
          </a:p>
          <a:p>
            <a:r>
              <a:rPr lang="en-US" dirty="0"/>
              <a:t>Faults are easily traceable in cloud-based storage.</a:t>
            </a:r>
          </a:p>
          <a:p>
            <a:r>
              <a:rPr lang="en-US" dirty="0"/>
              <a:t>Setting up and cloud storage is way more effective and easy than traditional ones.</a:t>
            </a:r>
          </a:p>
          <a:p>
            <a:pPr marL="0" indent="0">
              <a:buNone/>
            </a:pPr>
            <a:endParaRPr lang="en-US" dirty="0"/>
          </a:p>
          <a:p>
            <a:pPr marL="0" indent="0">
              <a:buNone/>
            </a:pPr>
            <a:r>
              <a:rPr lang="en-US" dirty="0"/>
              <a:t>2. Traditional Storage : </a:t>
            </a:r>
          </a:p>
          <a:p>
            <a:pPr marL="0" indent="0">
              <a:buNone/>
            </a:pPr>
            <a:r>
              <a:rPr lang="en-US" dirty="0"/>
              <a:t>Traditional storage is the storage option in which we use local physical drives to store the data at the primary location of the client. User generally uses the disk-based hardware to store data and these are used for copying, managing, and integrating the data to software. </a:t>
            </a:r>
          </a:p>
          <a:p>
            <a:endParaRPr lang="en-US" dirty="0"/>
          </a:p>
          <a:p>
            <a:pPr marL="0" indent="0">
              <a:buNone/>
            </a:pPr>
            <a:r>
              <a:rPr lang="en-US" dirty="0"/>
              <a:t>Features of Traditional Storage :  </a:t>
            </a:r>
          </a:p>
          <a:p>
            <a:r>
              <a:rPr lang="en-US" dirty="0"/>
              <a:t>Traditional storage is fast as they do not rely on internet speeds.</a:t>
            </a:r>
          </a:p>
          <a:p>
            <a:r>
              <a:rPr lang="en-US" dirty="0"/>
              <a:t>Security can be manually set up by the user in traditional storage options.</a:t>
            </a:r>
          </a:p>
          <a:p>
            <a:r>
              <a:rPr lang="en-US" dirty="0"/>
              <a:t>Users can recover the data anytime without having accessibility issues.</a:t>
            </a:r>
          </a:p>
          <a:p>
            <a:r>
              <a:rPr lang="en-US" dirty="0"/>
              <a:t>On-site backup and modification are easy.</a:t>
            </a:r>
            <a:endParaRPr lang="en-IN" dirty="0"/>
          </a:p>
        </p:txBody>
      </p:sp>
    </p:spTree>
    <p:extLst>
      <p:ext uri="{BB962C8B-B14F-4D97-AF65-F5344CB8AC3E}">
        <p14:creationId xmlns:p14="http://schemas.microsoft.com/office/powerpoint/2010/main" val="3111653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C9E369-76C5-4421-81B3-71E72719459B}"/>
              </a:ext>
            </a:extLst>
          </p:cNvPr>
          <p:cNvSpPr>
            <a:spLocks noGrp="1"/>
          </p:cNvSpPr>
          <p:nvPr>
            <p:ph idx="1"/>
          </p:nvPr>
        </p:nvSpPr>
        <p:spPr/>
        <p:txBody>
          <a:bodyPr/>
          <a:lstStyle/>
          <a:p>
            <a:r>
              <a:rPr lang="en-US" dirty="0"/>
              <a:t>A financial organization wishes to develop a global application to store transactions happening from different part of the world. The storage system must provide low latency transaction support and horizontal scaling. Which GCP service is appropriate for this use case?</a:t>
            </a:r>
          </a:p>
          <a:p>
            <a:r>
              <a:rPr lang="en-US" dirty="0"/>
              <a:t>Bigtable</a:t>
            </a:r>
          </a:p>
          <a:p>
            <a:r>
              <a:rPr lang="en-US" dirty="0"/>
              <a:t>Datastore</a:t>
            </a:r>
          </a:p>
          <a:p>
            <a:r>
              <a:rPr lang="en-US" dirty="0"/>
              <a:t>Cloud Storage</a:t>
            </a:r>
          </a:p>
          <a:p>
            <a:r>
              <a:rPr lang="en-US" dirty="0">
                <a:solidFill>
                  <a:srgbClr val="FF0000"/>
                </a:solidFill>
              </a:rPr>
              <a:t>Cloud Spanner</a:t>
            </a:r>
            <a:endParaRPr lang="en-IN" dirty="0">
              <a:solidFill>
                <a:srgbClr val="FF0000"/>
              </a:solidFill>
            </a:endParaRPr>
          </a:p>
        </p:txBody>
      </p:sp>
    </p:spTree>
    <p:extLst>
      <p:ext uri="{BB962C8B-B14F-4D97-AF65-F5344CB8AC3E}">
        <p14:creationId xmlns:p14="http://schemas.microsoft.com/office/powerpoint/2010/main" val="3366138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AD1070-F4A8-4344-92EB-79152C481969}"/>
              </a:ext>
            </a:extLst>
          </p:cNvPr>
          <p:cNvSpPr>
            <a:spLocks noGrp="1"/>
          </p:cNvSpPr>
          <p:nvPr>
            <p:ph idx="1"/>
          </p:nvPr>
        </p:nvSpPr>
        <p:spPr/>
        <p:txBody>
          <a:bodyPr/>
          <a:lstStyle/>
          <a:p>
            <a:r>
              <a:rPr lang="en-US" dirty="0"/>
              <a:t>You work for a mid-sized enterprise that needs to move its operational system transaction data from an on-premises database to GCP. The database is about 20 TB in size. </a:t>
            </a:r>
            <a:r>
              <a:rPr lang="en-US" dirty="0">
                <a:solidFill>
                  <a:srgbClr val="FF0000"/>
                </a:solidFill>
              </a:rPr>
              <a:t>Which database should you choose?</a:t>
            </a:r>
          </a:p>
          <a:p>
            <a:r>
              <a:rPr lang="en-US" dirty="0">
                <a:solidFill>
                  <a:srgbClr val="FF0000"/>
                </a:solidFill>
              </a:rPr>
              <a:t>Cloud SQL</a:t>
            </a:r>
          </a:p>
          <a:p>
            <a:r>
              <a:rPr lang="en-US" dirty="0"/>
              <a:t>Cloud Bigtable</a:t>
            </a:r>
          </a:p>
          <a:p>
            <a:r>
              <a:rPr lang="en-US" dirty="0"/>
              <a:t>Cloud Spanner</a:t>
            </a:r>
          </a:p>
          <a:p>
            <a:r>
              <a:rPr lang="en-US" dirty="0"/>
              <a:t>Cloud Datastore</a:t>
            </a:r>
            <a:endParaRPr lang="en-IN" dirty="0"/>
          </a:p>
        </p:txBody>
      </p:sp>
    </p:spTree>
    <p:extLst>
      <p:ext uri="{BB962C8B-B14F-4D97-AF65-F5344CB8AC3E}">
        <p14:creationId xmlns:p14="http://schemas.microsoft.com/office/powerpoint/2010/main" val="256677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A6055-F295-49B1-8956-C56589CDBDA6}"/>
              </a:ext>
            </a:extLst>
          </p:cNvPr>
          <p:cNvSpPr>
            <a:spLocks noGrp="1"/>
          </p:cNvSpPr>
          <p:nvPr>
            <p:ph idx="1"/>
          </p:nvPr>
        </p:nvSpPr>
        <p:spPr/>
        <p:txBody>
          <a:bodyPr>
            <a:normAutofit lnSpcReduction="10000"/>
          </a:bodyPr>
          <a:lstStyle/>
          <a:p>
            <a:r>
              <a:rPr lang="en-US" dirty="0"/>
              <a:t>Bigtable is ideal for applications that need very high throughput and scalability for key/value data, where each value is max. of 10 MB.</a:t>
            </a:r>
          </a:p>
          <a:p>
            <a:r>
              <a:rPr lang="en-US" dirty="0"/>
              <a:t>Bigtable supports high read and write throughput at low latency and provides consistent sub-10ms latency – handle millions of requests/second</a:t>
            </a:r>
          </a:p>
          <a:p>
            <a:r>
              <a:rPr lang="en-US" dirty="0"/>
              <a:t>Bigtable is a sparsely populated table that can scale to billions of rows and thousands of columns,</a:t>
            </a:r>
          </a:p>
          <a:p>
            <a:r>
              <a:rPr lang="en-US" dirty="0"/>
              <a:t>Bigtable supports storage of terabytes or even petabytes of data</a:t>
            </a:r>
          </a:p>
          <a:p>
            <a:r>
              <a:rPr lang="en-US" dirty="0"/>
              <a:t>Bigtable is not a relational database. It does not support SQL queries, joins, or multi-row transactions.</a:t>
            </a:r>
          </a:p>
          <a:p>
            <a:endParaRPr lang="en-IN" dirty="0"/>
          </a:p>
        </p:txBody>
      </p:sp>
    </p:spTree>
    <p:extLst>
      <p:ext uri="{BB962C8B-B14F-4D97-AF65-F5344CB8AC3E}">
        <p14:creationId xmlns:p14="http://schemas.microsoft.com/office/powerpoint/2010/main" val="450898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C707-F66C-4AEF-B3EA-D545C9B04D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A9198B-E568-423A-95C1-334479233373}"/>
              </a:ext>
            </a:extLst>
          </p:cNvPr>
          <p:cNvSpPr>
            <a:spLocks noGrp="1"/>
          </p:cNvSpPr>
          <p:nvPr>
            <p:ph idx="1"/>
          </p:nvPr>
        </p:nvSpPr>
        <p:spPr/>
        <p:txBody>
          <a:bodyPr/>
          <a:lstStyle/>
          <a:p>
            <a:r>
              <a:rPr lang="en-US" dirty="0"/>
              <a:t>Fully Managed</a:t>
            </a:r>
          </a:p>
          <a:p>
            <a:r>
              <a:rPr lang="en-US" dirty="0"/>
              <a:t> Bigtable handles upgrades and restarts transparently, and it automatically maintains high data durability.</a:t>
            </a:r>
          </a:p>
          <a:p>
            <a:r>
              <a:rPr lang="en-US" dirty="0"/>
              <a:t>Data replication can be performed by simply adding a second cluster to the instance, and replication starts automatically.</a:t>
            </a:r>
          </a:p>
          <a:p>
            <a:r>
              <a:rPr lang="en-US" dirty="0"/>
              <a:t>Scalability</a:t>
            </a:r>
          </a:p>
          <a:p>
            <a:r>
              <a:rPr lang="en-US" dirty="0"/>
              <a:t>Bigtable scales linearly in direct proportion to the number of machines in the cluster</a:t>
            </a:r>
          </a:p>
          <a:p>
            <a:r>
              <a:rPr lang="en-US" dirty="0"/>
              <a:t>Bigtable throughput can be scaled dynamically by adding or removing cluster nodes without restarting</a:t>
            </a:r>
            <a:endParaRPr lang="en-IN" dirty="0"/>
          </a:p>
        </p:txBody>
      </p:sp>
    </p:spTree>
    <p:extLst>
      <p:ext uri="{BB962C8B-B14F-4D97-AF65-F5344CB8AC3E}">
        <p14:creationId xmlns:p14="http://schemas.microsoft.com/office/powerpoint/2010/main" val="2101727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339E-9DE7-4E2B-B4FA-D6EF43E54695}"/>
              </a:ext>
            </a:extLst>
          </p:cNvPr>
          <p:cNvSpPr>
            <a:spLocks noGrp="1"/>
          </p:cNvSpPr>
          <p:nvPr>
            <p:ph type="title"/>
          </p:nvPr>
        </p:nvSpPr>
        <p:spPr/>
        <p:txBody>
          <a:bodyPr>
            <a:normAutofit fontScale="90000"/>
          </a:bodyPr>
          <a:lstStyle/>
          <a:p>
            <a:r>
              <a:rPr lang="en-US" dirty="0"/>
              <a:t>What is Google Cloud Platform (GCP)?</a:t>
            </a:r>
            <a:br>
              <a:rPr lang="en-US" dirty="0"/>
            </a:br>
            <a:endParaRPr lang="en-IN" dirty="0"/>
          </a:p>
        </p:txBody>
      </p:sp>
      <p:sp>
        <p:nvSpPr>
          <p:cNvPr id="3" name="Content Placeholder 2">
            <a:extLst>
              <a:ext uri="{FF2B5EF4-FFF2-40B4-BE49-F238E27FC236}">
                <a16:creationId xmlns:a16="http://schemas.microsoft.com/office/drawing/2014/main" id="{5F58379C-D486-4EC4-ADB0-FD4D678A1883}"/>
              </a:ext>
            </a:extLst>
          </p:cNvPr>
          <p:cNvSpPr>
            <a:spLocks noGrp="1"/>
          </p:cNvSpPr>
          <p:nvPr>
            <p:ph idx="1"/>
          </p:nvPr>
        </p:nvSpPr>
        <p:spPr/>
        <p:txBody>
          <a:bodyPr/>
          <a:lstStyle/>
          <a:p>
            <a:r>
              <a:rPr lang="en-US" dirty="0"/>
              <a:t>Google Cloud Platform is a set of Computing, Networking, Storage, Big Data, Machine Learning and Management services provided by Google that runs on the same Cloud infrastructure that Google uses internally for its end-user products, such as Google Search, Gmail, Google Photos and YouTube.</a:t>
            </a:r>
            <a:endParaRPr lang="en-IN" dirty="0"/>
          </a:p>
        </p:txBody>
      </p:sp>
    </p:spTree>
    <p:extLst>
      <p:ext uri="{BB962C8B-B14F-4D97-AF65-F5344CB8AC3E}">
        <p14:creationId xmlns:p14="http://schemas.microsoft.com/office/powerpoint/2010/main" val="170087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CD33-9D9E-4D8A-A0AF-ABEFE06A83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9307AB3-86AD-4EEB-A8A6-F0ECA4451227}"/>
              </a:ext>
            </a:extLst>
          </p:cNvPr>
          <p:cNvPicPr>
            <a:picLocks noGrp="1" noChangeAspect="1"/>
          </p:cNvPicPr>
          <p:nvPr>
            <p:ph idx="1"/>
          </p:nvPr>
        </p:nvPicPr>
        <p:blipFill>
          <a:blip r:embed="rId2"/>
          <a:stretch>
            <a:fillRect/>
          </a:stretch>
        </p:blipFill>
        <p:spPr>
          <a:xfrm>
            <a:off x="457200" y="1870075"/>
            <a:ext cx="8229600" cy="3986212"/>
          </a:xfrm>
          <a:prstGeom prst="rect">
            <a:avLst/>
          </a:prstGeom>
        </p:spPr>
      </p:pic>
    </p:spTree>
    <p:extLst>
      <p:ext uri="{BB962C8B-B14F-4D97-AF65-F5344CB8AC3E}">
        <p14:creationId xmlns:p14="http://schemas.microsoft.com/office/powerpoint/2010/main" val="26759818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9D4D-5E9E-4203-97E1-48B62F7C7A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EC689A-9200-4EEE-B8F6-4BD76957D300}"/>
              </a:ext>
            </a:extLst>
          </p:cNvPr>
          <p:cNvSpPr>
            <a:spLocks noGrp="1"/>
          </p:cNvSpPr>
          <p:nvPr>
            <p:ph idx="1"/>
          </p:nvPr>
        </p:nvSpPr>
        <p:spPr/>
        <p:txBody>
          <a:bodyPr/>
          <a:lstStyle/>
          <a:p>
            <a:r>
              <a:rPr lang="en-US" dirty="0"/>
              <a:t>Why Google Cloud Platform?</a:t>
            </a:r>
          </a:p>
          <a:p>
            <a:r>
              <a:rPr lang="en-US" dirty="0"/>
              <a:t>Now that you have a brief idea of What is Google Cloud Platform and Cloud Computing, let’s understand why one must go for it. Google Cloud Platform, is a suite of cloud computing services that run on the same infrastructure that Google uses internally for its end-user products, such as Google Search, Gmail, Google Photos and YouTube. We all know how big is the database of Gmail, </a:t>
            </a:r>
            <a:r>
              <a:rPr lang="en-US" dirty="0" err="1"/>
              <a:t>Youtube</a:t>
            </a:r>
            <a:r>
              <a:rPr lang="en-US" dirty="0"/>
              <a:t> and Google Search.</a:t>
            </a:r>
            <a:endParaRPr lang="en-IN" dirty="0"/>
          </a:p>
        </p:txBody>
      </p:sp>
    </p:spTree>
    <p:extLst>
      <p:ext uri="{BB962C8B-B14F-4D97-AF65-F5344CB8AC3E}">
        <p14:creationId xmlns:p14="http://schemas.microsoft.com/office/powerpoint/2010/main" val="190676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340AC5E-EAED-4D5B-9553-C07529A1A76B}"/>
              </a:ext>
            </a:extLst>
          </p:cNvPr>
          <p:cNvPicPr>
            <a:picLocks noGrp="1" noChangeAspect="1"/>
          </p:cNvPicPr>
          <p:nvPr>
            <p:ph idx="1"/>
          </p:nvPr>
        </p:nvPicPr>
        <p:blipFill>
          <a:blip r:embed="rId2"/>
          <a:stretch>
            <a:fillRect/>
          </a:stretch>
        </p:blipFill>
        <p:spPr>
          <a:xfrm>
            <a:off x="914400" y="2115344"/>
            <a:ext cx="7315200" cy="3495675"/>
          </a:xfrm>
          <a:prstGeom prst="rect">
            <a:avLst/>
          </a:prstGeom>
        </p:spPr>
      </p:pic>
    </p:spTree>
    <p:extLst>
      <p:ext uri="{BB962C8B-B14F-4D97-AF65-F5344CB8AC3E}">
        <p14:creationId xmlns:p14="http://schemas.microsoft.com/office/powerpoint/2010/main" val="708519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11AFE9-A9BA-4194-A3FE-7FCDB4DBB8C2}"/>
              </a:ext>
            </a:extLst>
          </p:cNvPr>
          <p:cNvSpPr>
            <a:spLocks noGrp="1"/>
          </p:cNvSpPr>
          <p:nvPr>
            <p:ph idx="1"/>
          </p:nvPr>
        </p:nvSpPr>
        <p:spPr/>
        <p:txBody>
          <a:bodyPr/>
          <a:lstStyle/>
          <a:p>
            <a:r>
              <a:rPr lang="en-US" dirty="0"/>
              <a:t>Google Cloud Platform Regions and Zones</a:t>
            </a:r>
          </a:p>
          <a:p>
            <a:pPr marL="0" indent="0">
              <a:buNone/>
            </a:pPr>
            <a:r>
              <a:rPr lang="en-US" dirty="0"/>
              <a:t>Google Cloud Platform services are available in various locations across North America, South America, Europe, Asia, and Australia. These locations are divided into regions and zones. You can choose where to locate your applications to meet your latency, availability and durability requirements.</a:t>
            </a:r>
            <a:endParaRPr lang="en-IN" dirty="0"/>
          </a:p>
        </p:txBody>
      </p:sp>
    </p:spTree>
    <p:extLst>
      <p:ext uri="{BB962C8B-B14F-4D97-AF65-F5344CB8AC3E}">
        <p14:creationId xmlns:p14="http://schemas.microsoft.com/office/powerpoint/2010/main" val="1256646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2B24F89-990B-43FE-9899-47C2163C95FD}"/>
              </a:ext>
            </a:extLst>
          </p:cNvPr>
          <p:cNvPicPr>
            <a:picLocks noGrp="1" noChangeAspect="1"/>
          </p:cNvPicPr>
          <p:nvPr>
            <p:ph idx="1"/>
          </p:nvPr>
        </p:nvPicPr>
        <p:blipFill>
          <a:blip r:embed="rId2"/>
          <a:stretch>
            <a:fillRect/>
          </a:stretch>
        </p:blipFill>
        <p:spPr>
          <a:xfrm>
            <a:off x="746802" y="1600200"/>
            <a:ext cx="7650395" cy="4525963"/>
          </a:xfrm>
          <a:prstGeom prst="rect">
            <a:avLst/>
          </a:prstGeom>
        </p:spPr>
      </p:pic>
    </p:spTree>
    <p:extLst>
      <p:ext uri="{BB962C8B-B14F-4D97-AF65-F5344CB8AC3E}">
        <p14:creationId xmlns:p14="http://schemas.microsoft.com/office/powerpoint/2010/main" val="341063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FDB5-8471-4B5F-8067-BAAD77F0D4A7}"/>
              </a:ext>
            </a:extLst>
          </p:cNvPr>
          <p:cNvSpPr>
            <a:spLocks noGrp="1"/>
          </p:cNvSpPr>
          <p:nvPr>
            <p:ph type="title"/>
          </p:nvPr>
        </p:nvSpPr>
        <p:spPr/>
        <p:txBody>
          <a:bodyPr>
            <a:normAutofit fontScale="90000"/>
          </a:bodyPr>
          <a:lstStyle/>
          <a:p>
            <a:r>
              <a:rPr lang="en-US" dirty="0"/>
              <a:t>Differences between Cloud Storage and Traditional Storage : </a:t>
            </a:r>
            <a:endParaRPr lang="en-IN" dirty="0"/>
          </a:p>
        </p:txBody>
      </p:sp>
      <p:graphicFrame>
        <p:nvGraphicFramePr>
          <p:cNvPr id="5" name="Content Placeholder 4">
            <a:extLst>
              <a:ext uri="{FF2B5EF4-FFF2-40B4-BE49-F238E27FC236}">
                <a16:creationId xmlns:a16="http://schemas.microsoft.com/office/drawing/2014/main" id="{787AC132-F9D6-4E48-87FF-508486F84048}"/>
              </a:ext>
            </a:extLst>
          </p:cNvPr>
          <p:cNvGraphicFramePr>
            <a:graphicFrameLocks noGrp="1"/>
          </p:cNvGraphicFramePr>
          <p:nvPr>
            <p:ph idx="1"/>
          </p:nvPr>
        </p:nvGraphicFramePr>
        <p:xfrm>
          <a:off x="1050357" y="1558652"/>
          <a:ext cx="7043286" cy="4609060"/>
        </p:xfrm>
        <a:graphic>
          <a:graphicData uri="http://schemas.openxmlformats.org/drawingml/2006/table">
            <a:tbl>
              <a:tblPr/>
              <a:tblGrid>
                <a:gridCol w="2347762">
                  <a:extLst>
                    <a:ext uri="{9D8B030D-6E8A-4147-A177-3AD203B41FA5}">
                      <a16:colId xmlns:a16="http://schemas.microsoft.com/office/drawing/2014/main" val="2479553949"/>
                    </a:ext>
                  </a:extLst>
                </a:gridCol>
                <a:gridCol w="2347762">
                  <a:extLst>
                    <a:ext uri="{9D8B030D-6E8A-4147-A177-3AD203B41FA5}">
                      <a16:colId xmlns:a16="http://schemas.microsoft.com/office/drawing/2014/main" val="3994891803"/>
                    </a:ext>
                  </a:extLst>
                </a:gridCol>
                <a:gridCol w="2347762">
                  <a:extLst>
                    <a:ext uri="{9D8B030D-6E8A-4147-A177-3AD203B41FA5}">
                      <a16:colId xmlns:a16="http://schemas.microsoft.com/office/drawing/2014/main" val="337350150"/>
                    </a:ext>
                  </a:extLst>
                </a:gridCol>
              </a:tblGrid>
              <a:tr h="313035">
                <a:tc>
                  <a:txBody>
                    <a:bodyPr/>
                    <a:lstStyle/>
                    <a:p>
                      <a:pPr algn="l" fontAlgn="base"/>
                      <a:r>
                        <a:rPr lang="en-IN" sz="1200" b="0">
                          <a:effectLst/>
                        </a:rPr>
                        <a:t>Parameters</a:t>
                      </a:r>
                    </a:p>
                  </a:txBody>
                  <a:tcPr marL="65216" marR="65216" marT="65216" marB="65216" anchor="ctr">
                    <a:lnL>
                      <a:noFill/>
                    </a:lnL>
                    <a:lnR>
                      <a:noFill/>
                    </a:lnR>
                    <a:lnT>
                      <a:noFill/>
                    </a:lnT>
                    <a:lnB>
                      <a:noFill/>
                    </a:lnB>
                    <a:solidFill>
                      <a:srgbClr val="FFFFFF"/>
                    </a:solidFill>
                  </a:tcPr>
                </a:tc>
                <a:tc>
                  <a:txBody>
                    <a:bodyPr/>
                    <a:lstStyle/>
                    <a:p>
                      <a:pPr algn="l" fontAlgn="base"/>
                      <a:r>
                        <a:rPr lang="en-IN" sz="1200" b="0">
                          <a:effectLst/>
                        </a:rPr>
                        <a:t>Cloud Storage</a:t>
                      </a:r>
                    </a:p>
                  </a:txBody>
                  <a:tcPr marL="65216" marR="65216" marT="65216" marB="65216" anchor="ctr">
                    <a:lnL>
                      <a:noFill/>
                    </a:lnL>
                    <a:lnR>
                      <a:noFill/>
                    </a:lnR>
                    <a:lnT>
                      <a:noFill/>
                    </a:lnT>
                    <a:lnB>
                      <a:noFill/>
                    </a:lnB>
                    <a:solidFill>
                      <a:srgbClr val="FFFFFF"/>
                    </a:solidFill>
                  </a:tcPr>
                </a:tc>
                <a:tc>
                  <a:txBody>
                    <a:bodyPr/>
                    <a:lstStyle/>
                    <a:p>
                      <a:pPr algn="l" fontAlgn="base"/>
                      <a:r>
                        <a:rPr lang="en-IN" sz="1200" b="0">
                          <a:effectLst/>
                        </a:rPr>
                        <a:t>Traditional Storage</a:t>
                      </a:r>
                    </a:p>
                  </a:txBody>
                  <a:tcPr marL="65216" marR="65216" marT="65216" marB="65216" anchor="ctr">
                    <a:lnL>
                      <a:noFill/>
                    </a:lnL>
                    <a:lnR>
                      <a:noFill/>
                    </a:lnR>
                    <a:lnT>
                      <a:noFill/>
                    </a:lnT>
                    <a:lnB>
                      <a:noFill/>
                    </a:lnB>
                    <a:solidFill>
                      <a:srgbClr val="FFFFFF"/>
                    </a:solidFill>
                  </a:tcPr>
                </a:tc>
                <a:extLst>
                  <a:ext uri="{0D108BD9-81ED-4DB2-BD59-A6C34878D82A}">
                    <a16:rowId xmlns:a16="http://schemas.microsoft.com/office/drawing/2014/main" val="2115617206"/>
                  </a:ext>
                </a:extLst>
              </a:tr>
              <a:tr h="508682">
                <a:tc>
                  <a:txBody>
                    <a:bodyPr/>
                    <a:lstStyle/>
                    <a:p>
                      <a:pPr algn="l" fontAlgn="base"/>
                      <a:r>
                        <a:rPr lang="en-IN" sz="1100" b="0">
                          <a:effectLst/>
                        </a:rPr>
                        <a:t>Performance</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Cloud storage perform better due to using NoSQL.</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Traditional storage perform a bit slow as compared to cloud.</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3720328053"/>
                  </a:ext>
                </a:extLst>
              </a:tr>
              <a:tr h="671721">
                <a:tc>
                  <a:txBody>
                    <a:bodyPr/>
                    <a:lstStyle/>
                    <a:p>
                      <a:pPr algn="l" fontAlgn="base"/>
                      <a:r>
                        <a:rPr lang="en-IN" sz="1100" b="0">
                          <a:effectLst/>
                        </a:rPr>
                        <a:t>Maintenance</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This type of storage options are easy to maintain as you use and service provider takes care of maintenance.</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This storage are heavy to manage as you need to manually run through maintenance tools.</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419618616"/>
                  </a:ext>
                </a:extLst>
              </a:tr>
              <a:tr h="671721">
                <a:tc>
                  <a:txBody>
                    <a:bodyPr/>
                    <a:lstStyle/>
                    <a:p>
                      <a:pPr algn="l" fontAlgn="base"/>
                      <a:r>
                        <a:rPr lang="en-IN" sz="1100" b="0">
                          <a:effectLst/>
                        </a:rPr>
                        <a:t>Reliability</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Cloud storage are highly reliable as it takes less time to get under functioning.</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Traditional storage requires high initial effort and is less reliable.</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830242191"/>
                  </a:ext>
                </a:extLst>
              </a:tr>
              <a:tr h="671721">
                <a:tc>
                  <a:txBody>
                    <a:bodyPr/>
                    <a:lstStyle/>
                    <a:p>
                      <a:pPr algn="l" fontAlgn="base"/>
                      <a:r>
                        <a:rPr lang="en-IN" sz="1100" b="0">
                          <a:effectLst/>
                        </a:rPr>
                        <a:t>File Sharing</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Cloud storage supports file sharing dynamically as it can be shared anywhere with network access.</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Traditional storage requires physical drives to share data and network is to established between both.</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1794234220"/>
                  </a:ext>
                </a:extLst>
              </a:tr>
              <a:tr h="508682">
                <a:tc>
                  <a:txBody>
                    <a:bodyPr/>
                    <a:lstStyle/>
                    <a:p>
                      <a:pPr algn="l" fontAlgn="base"/>
                      <a:r>
                        <a:rPr lang="en-IN" sz="1100" b="0">
                          <a:effectLst/>
                        </a:rPr>
                        <a:t>File access time</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In this system file access time is dependent on the network speed.</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This system has fast access time as compared to cloud storage.</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3026604127"/>
                  </a:ext>
                </a:extLst>
              </a:tr>
              <a:tr h="671721">
                <a:tc>
                  <a:txBody>
                    <a:bodyPr/>
                    <a:lstStyle/>
                    <a:p>
                      <a:pPr algn="l" fontAlgn="base"/>
                      <a:r>
                        <a:rPr lang="en-IN" sz="1100" b="0">
                          <a:effectLst/>
                        </a:rPr>
                        <a:t>Security</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Cloud storage are more secure as it integrates with many security tools.</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Traditional storage are secure with they can get attacked easily through virus and malwares.</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2946240612"/>
                  </a:ext>
                </a:extLst>
              </a:tr>
              <a:tr h="508682">
                <a:tc>
                  <a:txBody>
                    <a:bodyPr/>
                    <a:lstStyle/>
                    <a:p>
                      <a:pPr algn="l" fontAlgn="base"/>
                      <a:r>
                        <a:rPr lang="en-IN" sz="1100" b="0" dirty="0">
                          <a:effectLst/>
                        </a:rPr>
                        <a:t>Applications</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a:effectLst/>
                        </a:rPr>
                        <a:t>Amazon Drive, Dropbox, AutoSync are some applications of cloud storage.</a:t>
                      </a:r>
                    </a:p>
                  </a:txBody>
                  <a:tcPr marL="65216" marR="65216" marT="91302" marB="91302" anchor="ctr">
                    <a:lnL>
                      <a:noFill/>
                    </a:lnL>
                    <a:lnR>
                      <a:noFill/>
                    </a:lnR>
                    <a:lnT>
                      <a:noFill/>
                    </a:lnT>
                    <a:lnB>
                      <a:noFill/>
                    </a:lnB>
                    <a:solidFill>
                      <a:srgbClr val="FFFFFF"/>
                    </a:solidFill>
                  </a:tcPr>
                </a:tc>
                <a:tc>
                  <a:txBody>
                    <a:bodyPr/>
                    <a:lstStyle/>
                    <a:p>
                      <a:pPr algn="l" fontAlgn="base"/>
                      <a:r>
                        <a:rPr lang="en-US" sz="1100" b="0" dirty="0">
                          <a:effectLst/>
                        </a:rPr>
                        <a:t>HHD, SSD and </a:t>
                      </a:r>
                      <a:r>
                        <a:rPr lang="en-US" sz="1100" b="0" dirty="0" err="1">
                          <a:effectLst/>
                        </a:rPr>
                        <a:t>Pendrives</a:t>
                      </a:r>
                      <a:r>
                        <a:rPr lang="en-US" sz="1100" b="0" dirty="0">
                          <a:effectLst/>
                        </a:rPr>
                        <a:t> are some applications of traditional storage.</a:t>
                      </a:r>
                    </a:p>
                  </a:txBody>
                  <a:tcPr marL="65216" marR="65216" marT="91302" marB="91302" anchor="ctr">
                    <a:lnL>
                      <a:noFill/>
                    </a:lnL>
                    <a:lnR>
                      <a:noFill/>
                    </a:lnR>
                    <a:lnT>
                      <a:noFill/>
                    </a:lnT>
                    <a:lnB>
                      <a:noFill/>
                    </a:lnB>
                    <a:solidFill>
                      <a:srgbClr val="FFFFFF"/>
                    </a:solidFill>
                  </a:tcPr>
                </a:tc>
                <a:extLst>
                  <a:ext uri="{0D108BD9-81ED-4DB2-BD59-A6C34878D82A}">
                    <a16:rowId xmlns:a16="http://schemas.microsoft.com/office/drawing/2014/main" val="2954455152"/>
                  </a:ext>
                </a:extLst>
              </a:tr>
            </a:tbl>
          </a:graphicData>
        </a:graphic>
      </p:graphicFrame>
    </p:spTree>
    <p:extLst>
      <p:ext uri="{BB962C8B-B14F-4D97-AF65-F5344CB8AC3E}">
        <p14:creationId xmlns:p14="http://schemas.microsoft.com/office/powerpoint/2010/main" val="3936361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4F5A-E50C-4422-B2C1-3C755C316716}"/>
              </a:ext>
            </a:extLst>
          </p:cNvPr>
          <p:cNvSpPr>
            <a:spLocks noGrp="1"/>
          </p:cNvSpPr>
          <p:nvPr>
            <p:ph type="title"/>
          </p:nvPr>
        </p:nvSpPr>
        <p:spPr>
          <a:xfrm>
            <a:off x="381000" y="457200"/>
            <a:ext cx="8229600" cy="868362"/>
          </a:xfrm>
        </p:spPr>
        <p:txBody>
          <a:bodyPr>
            <a:normAutofit fontScale="90000"/>
          </a:bodyPr>
          <a:lstStyle/>
          <a:p>
            <a:r>
              <a:rPr lang="en-US" dirty="0"/>
              <a:t>What are Google Cloud Platform (GCP) Services?</a:t>
            </a:r>
            <a:br>
              <a:rPr lang="en-US" dirty="0"/>
            </a:br>
            <a:endParaRPr lang="en-IN" dirty="0"/>
          </a:p>
        </p:txBody>
      </p:sp>
      <p:sp>
        <p:nvSpPr>
          <p:cNvPr id="3" name="Content Placeholder 2">
            <a:extLst>
              <a:ext uri="{FF2B5EF4-FFF2-40B4-BE49-F238E27FC236}">
                <a16:creationId xmlns:a16="http://schemas.microsoft.com/office/drawing/2014/main" id="{775859C5-9E54-4316-8332-C3D1C456196D}"/>
              </a:ext>
            </a:extLst>
          </p:cNvPr>
          <p:cNvSpPr>
            <a:spLocks noGrp="1"/>
          </p:cNvSpPr>
          <p:nvPr>
            <p:ph idx="1"/>
          </p:nvPr>
        </p:nvSpPr>
        <p:spPr/>
        <p:txBody>
          <a:bodyPr>
            <a:normAutofit/>
          </a:bodyPr>
          <a:lstStyle/>
          <a:p>
            <a:r>
              <a:rPr lang="en-US" dirty="0"/>
              <a:t>Google offers a wide range of Services. Following are the major Google Cloud Services:</a:t>
            </a:r>
          </a:p>
          <a:p>
            <a:r>
              <a:rPr lang="en-US" dirty="0"/>
              <a:t>Compute</a:t>
            </a:r>
          </a:p>
          <a:p>
            <a:r>
              <a:rPr lang="en-US" dirty="0"/>
              <a:t>Networking</a:t>
            </a:r>
          </a:p>
          <a:p>
            <a:r>
              <a:rPr lang="en-US" dirty="0"/>
              <a:t>Storage and Databases</a:t>
            </a:r>
          </a:p>
          <a:p>
            <a:r>
              <a:rPr lang="en-US" dirty="0"/>
              <a:t>Big Data</a:t>
            </a:r>
          </a:p>
          <a:p>
            <a:r>
              <a:rPr lang="en-US" dirty="0"/>
              <a:t>Machine Learning</a:t>
            </a:r>
          </a:p>
          <a:p>
            <a:r>
              <a:rPr lang="en-US" dirty="0"/>
              <a:t>Identity &amp; Security</a:t>
            </a:r>
          </a:p>
          <a:p>
            <a:r>
              <a:rPr lang="en-US" dirty="0"/>
              <a:t>Management and Developer Tools</a:t>
            </a:r>
            <a:endParaRPr lang="en-IN" dirty="0"/>
          </a:p>
        </p:txBody>
      </p:sp>
    </p:spTree>
    <p:extLst>
      <p:ext uri="{BB962C8B-B14F-4D97-AF65-F5344CB8AC3E}">
        <p14:creationId xmlns:p14="http://schemas.microsoft.com/office/powerpoint/2010/main" val="550265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AFF22E-748E-41B6-A822-6CC3F5DCA2BA}"/>
              </a:ext>
            </a:extLst>
          </p:cNvPr>
          <p:cNvPicPr>
            <a:picLocks noGrp="1" noChangeAspect="1"/>
          </p:cNvPicPr>
          <p:nvPr>
            <p:ph idx="1"/>
          </p:nvPr>
        </p:nvPicPr>
        <p:blipFill>
          <a:blip r:embed="rId2"/>
          <a:stretch>
            <a:fillRect/>
          </a:stretch>
        </p:blipFill>
        <p:spPr>
          <a:xfrm>
            <a:off x="457200" y="2287985"/>
            <a:ext cx="8229600" cy="3150393"/>
          </a:xfrm>
          <a:prstGeom prst="rect">
            <a:avLst/>
          </a:prstGeom>
        </p:spPr>
      </p:pic>
    </p:spTree>
    <p:extLst>
      <p:ext uri="{BB962C8B-B14F-4D97-AF65-F5344CB8AC3E}">
        <p14:creationId xmlns:p14="http://schemas.microsoft.com/office/powerpoint/2010/main" val="2675408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8CC910-E7C0-412B-AA2F-7AB2BA677368}"/>
              </a:ext>
            </a:extLst>
          </p:cNvPr>
          <p:cNvSpPr>
            <a:spLocks noGrp="1"/>
          </p:cNvSpPr>
          <p:nvPr>
            <p:ph idx="1"/>
          </p:nvPr>
        </p:nvSpPr>
        <p:spPr>
          <a:xfrm>
            <a:off x="457200" y="457200"/>
            <a:ext cx="8229600" cy="5668963"/>
          </a:xfrm>
        </p:spPr>
        <p:txBody>
          <a:bodyPr>
            <a:normAutofit/>
          </a:bodyPr>
          <a:lstStyle/>
          <a:p>
            <a:pPr marL="0" indent="0">
              <a:buNone/>
            </a:pPr>
            <a:r>
              <a:rPr lang="en-US" sz="1200" dirty="0"/>
              <a:t>Compute: GCP provides a scalable range of computing options you can tailor to match your needs. It provides highly customizable virtual machines. and the option to deploy your code directly or via containers.</a:t>
            </a:r>
          </a:p>
          <a:p>
            <a:r>
              <a:rPr lang="en-IN" sz="1200" dirty="0"/>
              <a:t>Google Compute Engine</a:t>
            </a:r>
          </a:p>
          <a:p>
            <a:r>
              <a:rPr lang="en-IN" sz="1200" dirty="0"/>
              <a:t>Google App Engine</a:t>
            </a:r>
          </a:p>
          <a:p>
            <a:r>
              <a:rPr lang="en-IN" sz="1200" dirty="0"/>
              <a:t>Google Kubernetes Engine</a:t>
            </a:r>
          </a:p>
          <a:p>
            <a:r>
              <a:rPr lang="en-IN" sz="1200" dirty="0"/>
              <a:t>Google Cloud Container Registry</a:t>
            </a:r>
          </a:p>
          <a:p>
            <a:r>
              <a:rPr lang="en-IN" sz="1200" dirty="0"/>
              <a:t>Cloud Functions</a:t>
            </a:r>
          </a:p>
          <a:p>
            <a:endParaRPr lang="en-IN" sz="1200" dirty="0"/>
          </a:p>
          <a:p>
            <a:pPr marL="0" indent="0">
              <a:buNone/>
            </a:pPr>
            <a:r>
              <a:rPr lang="en-IN" sz="1200" dirty="0"/>
              <a:t>Networking: The Storage domain includes services related to networking, it includes the following services</a:t>
            </a:r>
          </a:p>
          <a:p>
            <a:endParaRPr lang="en-IN" sz="1200" dirty="0"/>
          </a:p>
          <a:p>
            <a:r>
              <a:rPr lang="en-IN" sz="1200" dirty="0"/>
              <a:t>Google Virtual Private Cloud (VPC)</a:t>
            </a:r>
          </a:p>
          <a:p>
            <a:r>
              <a:rPr lang="en-IN" sz="1200" dirty="0"/>
              <a:t>Google Cloud Load Balancing</a:t>
            </a:r>
          </a:p>
          <a:p>
            <a:r>
              <a:rPr lang="en-IN" sz="1200" dirty="0"/>
              <a:t>Content Delivery Network</a:t>
            </a:r>
          </a:p>
          <a:p>
            <a:r>
              <a:rPr lang="en-IN" sz="1200" dirty="0"/>
              <a:t>Google Cloud Interconnect</a:t>
            </a:r>
          </a:p>
          <a:p>
            <a:r>
              <a:rPr lang="en-IN" sz="1200" dirty="0"/>
              <a:t>Google Cloud DNS</a:t>
            </a:r>
          </a:p>
          <a:p>
            <a:endParaRPr lang="en-IN" sz="1200" dirty="0"/>
          </a:p>
          <a:p>
            <a:pPr marL="0" indent="0">
              <a:buNone/>
            </a:pPr>
            <a:r>
              <a:rPr lang="en-IN" sz="1200" dirty="0"/>
              <a:t>Storage and Databases: The Storage domain includes services related to data storage, it includes the following services</a:t>
            </a:r>
          </a:p>
          <a:p>
            <a:endParaRPr lang="en-IN" sz="1200" dirty="0"/>
          </a:p>
          <a:p>
            <a:r>
              <a:rPr lang="en-IN" sz="1200" dirty="0"/>
              <a:t>Google Cloud Storage</a:t>
            </a:r>
          </a:p>
          <a:p>
            <a:r>
              <a:rPr lang="en-IN" sz="1200" dirty="0"/>
              <a:t>Cloud SQL</a:t>
            </a:r>
          </a:p>
          <a:p>
            <a:r>
              <a:rPr lang="en-IN" sz="1200" dirty="0"/>
              <a:t>Cloud Bigtable</a:t>
            </a:r>
          </a:p>
          <a:p>
            <a:r>
              <a:rPr lang="en-IN" sz="1200" dirty="0"/>
              <a:t>Google Cloud Datastore</a:t>
            </a:r>
          </a:p>
          <a:p>
            <a:r>
              <a:rPr lang="en-IN" sz="1200" dirty="0"/>
              <a:t>Persistent Disk</a:t>
            </a:r>
          </a:p>
        </p:txBody>
      </p:sp>
    </p:spTree>
    <p:extLst>
      <p:ext uri="{BB962C8B-B14F-4D97-AF65-F5344CB8AC3E}">
        <p14:creationId xmlns:p14="http://schemas.microsoft.com/office/powerpoint/2010/main" val="1898338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A154A-EE16-4726-88D7-95436BE3230A}"/>
              </a:ext>
            </a:extLst>
          </p:cNvPr>
          <p:cNvSpPr>
            <a:spLocks noGrp="1"/>
          </p:cNvSpPr>
          <p:nvPr>
            <p:ph idx="1"/>
          </p:nvPr>
        </p:nvSpPr>
        <p:spPr>
          <a:xfrm>
            <a:off x="457200" y="685800"/>
            <a:ext cx="8229600" cy="5867400"/>
          </a:xfrm>
        </p:spPr>
        <p:txBody>
          <a:bodyPr>
            <a:normAutofit fontScale="92500" lnSpcReduction="10000"/>
          </a:bodyPr>
          <a:lstStyle/>
          <a:p>
            <a:r>
              <a:rPr lang="en-US" sz="1600" dirty="0"/>
              <a:t>Big Data: The Storage domain includes services related to big data, it includes the following services</a:t>
            </a:r>
          </a:p>
          <a:p>
            <a:r>
              <a:rPr lang="en-US" sz="1600" dirty="0"/>
              <a:t>Google </a:t>
            </a:r>
            <a:r>
              <a:rPr lang="en-US" sz="1600" dirty="0" err="1"/>
              <a:t>BigQuery</a:t>
            </a:r>
            <a:endParaRPr lang="en-US" sz="1600" dirty="0"/>
          </a:p>
          <a:p>
            <a:r>
              <a:rPr lang="en-US" sz="1600" dirty="0"/>
              <a:t>Google Cloud </a:t>
            </a:r>
            <a:r>
              <a:rPr lang="en-US" sz="1600" dirty="0" err="1"/>
              <a:t>Dataproc</a:t>
            </a:r>
            <a:endParaRPr lang="en-US" sz="1600" dirty="0"/>
          </a:p>
          <a:p>
            <a:r>
              <a:rPr lang="en-US" sz="1600" dirty="0"/>
              <a:t>Google Cloud </a:t>
            </a:r>
            <a:r>
              <a:rPr lang="en-US" sz="1600" dirty="0" err="1"/>
              <a:t>Datalab</a:t>
            </a:r>
            <a:endParaRPr lang="en-US" sz="1600" dirty="0"/>
          </a:p>
          <a:p>
            <a:r>
              <a:rPr lang="en-US" sz="1600" dirty="0"/>
              <a:t>Google Cloud Pub/Sub</a:t>
            </a:r>
          </a:p>
          <a:p>
            <a:endParaRPr lang="en-US" sz="1600" dirty="0"/>
          </a:p>
          <a:p>
            <a:r>
              <a:rPr lang="en-US" sz="1600" dirty="0"/>
              <a:t>Cloud AI: The Storage domain includes services related to machine learning, it includes the following services</a:t>
            </a:r>
          </a:p>
          <a:p>
            <a:r>
              <a:rPr lang="en-US" sz="1600" dirty="0"/>
              <a:t>Cloud Machine Learning</a:t>
            </a:r>
          </a:p>
          <a:p>
            <a:r>
              <a:rPr lang="en-US" sz="1600" dirty="0"/>
              <a:t>Vision API</a:t>
            </a:r>
          </a:p>
          <a:p>
            <a:r>
              <a:rPr lang="en-US" sz="1600" dirty="0"/>
              <a:t>Speech API</a:t>
            </a:r>
          </a:p>
          <a:p>
            <a:r>
              <a:rPr lang="en-US" sz="1600" dirty="0"/>
              <a:t>Natural Language API</a:t>
            </a:r>
          </a:p>
          <a:p>
            <a:r>
              <a:rPr lang="en-US" sz="1600" dirty="0"/>
              <a:t>Translation API</a:t>
            </a:r>
          </a:p>
          <a:p>
            <a:r>
              <a:rPr lang="en-US" sz="1600" dirty="0"/>
              <a:t>Jobs API</a:t>
            </a:r>
          </a:p>
          <a:p>
            <a:endParaRPr lang="en-US" sz="1600" dirty="0"/>
          </a:p>
          <a:p>
            <a:r>
              <a:rPr lang="en-US" sz="1600" dirty="0"/>
              <a:t>Identity &amp; Security: The Storage domain includes services related to security, it includes the following services</a:t>
            </a:r>
          </a:p>
          <a:p>
            <a:r>
              <a:rPr lang="en-US" sz="1600" dirty="0"/>
              <a:t>Cloud Resource Manager</a:t>
            </a:r>
          </a:p>
          <a:p>
            <a:r>
              <a:rPr lang="en-US" sz="1600" dirty="0"/>
              <a:t>Cloud IAM</a:t>
            </a:r>
          </a:p>
          <a:p>
            <a:r>
              <a:rPr lang="en-US" sz="1600" dirty="0"/>
              <a:t>Cloud Security Scanner</a:t>
            </a:r>
          </a:p>
          <a:p>
            <a:r>
              <a:rPr lang="en-US" sz="1600" dirty="0"/>
              <a:t>Cloud Platform Security</a:t>
            </a:r>
            <a:endParaRPr lang="en-IN" sz="1600" dirty="0"/>
          </a:p>
        </p:txBody>
      </p:sp>
    </p:spTree>
    <p:extLst>
      <p:ext uri="{BB962C8B-B14F-4D97-AF65-F5344CB8AC3E}">
        <p14:creationId xmlns:p14="http://schemas.microsoft.com/office/powerpoint/2010/main" val="4129558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846817-7307-42A1-B9D9-447DE52E6922}"/>
              </a:ext>
            </a:extLst>
          </p:cNvPr>
          <p:cNvSpPr>
            <a:spLocks noGrp="1"/>
          </p:cNvSpPr>
          <p:nvPr>
            <p:ph idx="1"/>
          </p:nvPr>
        </p:nvSpPr>
        <p:spPr>
          <a:xfrm>
            <a:off x="457200" y="228600"/>
            <a:ext cx="8229600" cy="5897563"/>
          </a:xfrm>
        </p:spPr>
        <p:txBody>
          <a:bodyPr>
            <a:normAutofit fontScale="92500" lnSpcReduction="10000"/>
          </a:bodyPr>
          <a:lstStyle/>
          <a:p>
            <a:r>
              <a:rPr lang="en-US" dirty="0"/>
              <a:t>Management Tools: The Storage domain includes services related to monitoring and management, it includes the following services</a:t>
            </a:r>
          </a:p>
          <a:p>
            <a:r>
              <a:rPr lang="en-US" dirty="0" err="1"/>
              <a:t>Stackdriver</a:t>
            </a:r>
            <a:endParaRPr lang="en-US" dirty="0"/>
          </a:p>
          <a:p>
            <a:r>
              <a:rPr lang="en-US" dirty="0"/>
              <a:t>Monitoring</a:t>
            </a:r>
          </a:p>
          <a:p>
            <a:r>
              <a:rPr lang="en-US" dirty="0"/>
              <a:t>Logging</a:t>
            </a:r>
          </a:p>
          <a:p>
            <a:r>
              <a:rPr lang="en-US" dirty="0"/>
              <a:t>Error Reporting</a:t>
            </a:r>
          </a:p>
          <a:p>
            <a:r>
              <a:rPr lang="en-US" dirty="0"/>
              <a:t>Trace</a:t>
            </a:r>
          </a:p>
          <a:p>
            <a:r>
              <a:rPr lang="en-US" dirty="0"/>
              <a:t>Cloud Console</a:t>
            </a:r>
          </a:p>
          <a:p>
            <a:endParaRPr lang="en-US" dirty="0"/>
          </a:p>
          <a:p>
            <a:pPr marL="0" indent="0">
              <a:buNone/>
            </a:pPr>
            <a:r>
              <a:rPr lang="en-US" dirty="0"/>
              <a:t>Developer Tools: The Storage domain includes services related to development, it includes the following services</a:t>
            </a:r>
          </a:p>
          <a:p>
            <a:r>
              <a:rPr lang="en-US" dirty="0"/>
              <a:t>Cloud SDK</a:t>
            </a:r>
          </a:p>
          <a:p>
            <a:r>
              <a:rPr lang="en-US" dirty="0"/>
              <a:t>Deployment Manager</a:t>
            </a:r>
          </a:p>
          <a:p>
            <a:r>
              <a:rPr lang="en-US" dirty="0"/>
              <a:t>Cloud Source Repositories</a:t>
            </a:r>
          </a:p>
          <a:p>
            <a:r>
              <a:rPr lang="en-US" dirty="0"/>
              <a:t>Cloud Test Lab</a:t>
            </a:r>
            <a:endParaRPr lang="en-IN" dirty="0"/>
          </a:p>
        </p:txBody>
      </p:sp>
    </p:spTree>
    <p:extLst>
      <p:ext uri="{BB962C8B-B14F-4D97-AF65-F5344CB8AC3E}">
        <p14:creationId xmlns:p14="http://schemas.microsoft.com/office/powerpoint/2010/main" val="327830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959AA-E5E6-441F-A5AE-F65EBD2FF9ED}"/>
              </a:ext>
            </a:extLst>
          </p:cNvPr>
          <p:cNvSpPr>
            <a:spLocks noGrp="1"/>
          </p:cNvSpPr>
          <p:nvPr>
            <p:ph idx="1"/>
          </p:nvPr>
        </p:nvSpPr>
        <p:spPr>
          <a:xfrm>
            <a:off x="457200" y="685800"/>
            <a:ext cx="8229600" cy="5440363"/>
          </a:xfrm>
        </p:spPr>
        <p:txBody>
          <a:bodyPr>
            <a:normAutofit fontScale="85000" lnSpcReduction="20000"/>
          </a:bodyPr>
          <a:lstStyle/>
          <a:p>
            <a:r>
              <a:rPr lang="en-US" dirty="0"/>
              <a:t>What is Cloud Storage?</a:t>
            </a:r>
          </a:p>
          <a:p>
            <a:pPr marL="0" indent="0" algn="just">
              <a:buNone/>
            </a:pPr>
            <a:r>
              <a:rPr lang="en-US" dirty="0"/>
              <a:t>Cloud storage is essentially a virtual locker where we can remotely store  any of our data. When we upload a file to cloud base server like Google Drive, OneDrive or iCloud that file gets copied over the Internet into a data server-that are actual physical spaces where companies store files on multiple hard drives. Most companies have hundreds of these servers known as ‘server farms’ spanning across multiple locations. So, if our data gets somehow lost we will not lose our data because it will be backed up by another location. This is known as redundancy which keeps our data safe from being lost.</a:t>
            </a:r>
          </a:p>
          <a:p>
            <a:pPr algn="just"/>
            <a:endParaRPr lang="en-US" dirty="0"/>
          </a:p>
          <a:p>
            <a:pPr algn="just"/>
            <a:r>
              <a:rPr lang="en-US" dirty="0"/>
              <a:t>Where does our Cloud Storage reside?</a:t>
            </a:r>
          </a:p>
          <a:p>
            <a:pPr marL="0" indent="0" algn="just">
              <a:buNone/>
            </a:pPr>
            <a:r>
              <a:rPr lang="en-US" dirty="0"/>
              <a:t>Despite being stored in the cloud, our data still needs to be </a:t>
            </a:r>
            <a:r>
              <a:rPr lang="en-US" dirty="0">
                <a:solidFill>
                  <a:srgbClr val="FF0000"/>
                </a:solidFill>
              </a:rPr>
              <a:t>physically stored </a:t>
            </a:r>
            <a:r>
              <a:rPr lang="en-US" dirty="0"/>
              <a:t>somewhere. Big companies providing this service need to have huge servers dedicated to storing our data though the place where this data is stored isn’t specified by these providers. </a:t>
            </a:r>
          </a:p>
          <a:p>
            <a:pPr marL="0" indent="0" algn="just">
              <a:buNone/>
            </a:pPr>
            <a:r>
              <a:rPr lang="en-US" dirty="0"/>
              <a:t>For example, the provider may be based in the US but their servers might be in China or the UK or anywhere else in the world. Some companies even outsource their server farms to satellite locations in order to reduce costs. So, it’s very difficult to know where our data actually resides.</a:t>
            </a:r>
            <a:endParaRPr lang="en-IN" dirty="0"/>
          </a:p>
        </p:txBody>
      </p:sp>
    </p:spTree>
    <p:extLst>
      <p:ext uri="{BB962C8B-B14F-4D97-AF65-F5344CB8AC3E}">
        <p14:creationId xmlns:p14="http://schemas.microsoft.com/office/powerpoint/2010/main" val="95945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7C82B-6A3C-4327-9387-6F4443B7DEEB}"/>
              </a:ext>
            </a:extLst>
          </p:cNvPr>
          <p:cNvSpPr>
            <a:spLocks noGrp="1"/>
          </p:cNvSpPr>
          <p:nvPr>
            <p:ph idx="1"/>
          </p:nvPr>
        </p:nvSpPr>
        <p:spPr>
          <a:xfrm>
            <a:off x="457200" y="381000"/>
            <a:ext cx="8229600" cy="5745163"/>
          </a:xfrm>
        </p:spPr>
        <p:txBody>
          <a:bodyPr>
            <a:normAutofit fontScale="92500" lnSpcReduction="10000"/>
          </a:bodyPr>
          <a:lstStyle/>
          <a:p>
            <a:pPr algn="just"/>
            <a:r>
              <a:rPr lang="en-US" sz="1600" dirty="0"/>
              <a:t>Is Cloud Storage Secure?</a:t>
            </a:r>
          </a:p>
          <a:p>
            <a:pPr algn="just"/>
            <a:endParaRPr lang="en-US" sz="1600" dirty="0"/>
          </a:p>
          <a:p>
            <a:pPr algn="just"/>
            <a:r>
              <a:rPr lang="en-US" sz="1600" dirty="0"/>
              <a:t>Even if we feel free to store our data in the cloud but how do we know that our data is truly safe in the hands of a cloud provider?</a:t>
            </a:r>
          </a:p>
          <a:p>
            <a:pPr algn="just"/>
            <a:endParaRPr lang="en-US" sz="1600" dirty="0"/>
          </a:p>
          <a:p>
            <a:pPr algn="just"/>
            <a:r>
              <a:rPr lang="en-US" sz="1600" dirty="0"/>
              <a:t>Reliability and Security are two biggest concerns that these companies address the most.</a:t>
            </a:r>
          </a:p>
          <a:p>
            <a:pPr marL="0" indent="0" algn="just">
              <a:buNone/>
            </a:pPr>
            <a:endParaRPr lang="en-US" sz="1600" dirty="0"/>
          </a:p>
          <a:p>
            <a:pPr algn="just"/>
            <a:r>
              <a:rPr lang="en-US" sz="1600" dirty="0"/>
              <a:t>Cloud Storage Vs. Cloud Computing</a:t>
            </a:r>
          </a:p>
          <a:p>
            <a:pPr algn="just"/>
            <a:endParaRPr lang="en-US" sz="1600" dirty="0"/>
          </a:p>
          <a:p>
            <a:pPr algn="just"/>
            <a:r>
              <a:rPr lang="en-US" sz="1600" dirty="0">
                <a:solidFill>
                  <a:srgbClr val="FF0000"/>
                </a:solidFill>
              </a:rPr>
              <a:t>Cloud storage is simply storing the data </a:t>
            </a:r>
            <a:r>
              <a:rPr lang="en-US" sz="1600" dirty="0"/>
              <a:t>via Internet to cloud-based servers. Once the data is stored in the cloud we can access it anywhere through Internet on multiple devices. </a:t>
            </a:r>
          </a:p>
          <a:p>
            <a:pPr algn="just"/>
            <a:r>
              <a:rPr lang="en-US" sz="1600" dirty="0"/>
              <a:t>On the other hand, Cloud computing is linked with cloud storage in that we have to move data to the cloud before we can make use of cloud computing systems. Once the data is moved to the cloud, we can process it into useful material and send it back to us.</a:t>
            </a:r>
          </a:p>
          <a:p>
            <a:pPr algn="just"/>
            <a:r>
              <a:rPr lang="en-US" sz="1600" dirty="0"/>
              <a:t> An example of Cloud Computing is Software as a Service (SaaS), where we input data on software and the data is transformed remotely through a software interface without our computer being involved.</a:t>
            </a:r>
          </a:p>
          <a:p>
            <a:pPr algn="just"/>
            <a:r>
              <a:rPr lang="en-US" sz="1600" dirty="0">
                <a:solidFill>
                  <a:srgbClr val="FF0000"/>
                </a:solidFill>
              </a:rPr>
              <a:t>Cloud storage needs more storage space. However, Cloud computing needs robust processors to keep applications running smoothly.</a:t>
            </a:r>
          </a:p>
          <a:p>
            <a:pPr algn="just"/>
            <a:r>
              <a:rPr lang="en-US" sz="1600" dirty="0"/>
              <a:t>Cloud storage is simply a </a:t>
            </a:r>
            <a:r>
              <a:rPr lang="en-US" sz="1600" dirty="0">
                <a:solidFill>
                  <a:srgbClr val="FF0000"/>
                </a:solidFill>
              </a:rPr>
              <a:t>data storage and sharing medium </a:t>
            </a:r>
            <a:r>
              <a:rPr lang="en-US" sz="1600" dirty="0"/>
              <a:t>while cloud computing gives us the ability to remotely work on and transform data. For example, coding an application remotely.</a:t>
            </a:r>
          </a:p>
          <a:p>
            <a:pPr algn="just"/>
            <a:r>
              <a:rPr lang="en-US" sz="1600" dirty="0"/>
              <a:t>Rolling out upgrades, updates and patches is fast, simple and easy with cloud computing since it only needs to be performed on the virtual server not on every single device.</a:t>
            </a:r>
            <a:endParaRPr lang="en-IN" sz="1600" dirty="0"/>
          </a:p>
        </p:txBody>
      </p:sp>
    </p:spTree>
    <p:extLst>
      <p:ext uri="{BB962C8B-B14F-4D97-AF65-F5344CB8AC3E}">
        <p14:creationId xmlns:p14="http://schemas.microsoft.com/office/powerpoint/2010/main" val="1734890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9491F-B7CE-4691-A212-D310F5899AF7}"/>
              </a:ext>
            </a:extLst>
          </p:cNvPr>
          <p:cNvSpPr>
            <a:spLocks noGrp="1"/>
          </p:cNvSpPr>
          <p:nvPr>
            <p:ph idx="1"/>
          </p:nvPr>
        </p:nvSpPr>
        <p:spPr>
          <a:xfrm>
            <a:off x="457200" y="914400"/>
            <a:ext cx="8229600" cy="5211763"/>
          </a:xfrm>
        </p:spPr>
        <p:txBody>
          <a:bodyPr>
            <a:normAutofit/>
          </a:bodyPr>
          <a:lstStyle/>
          <a:p>
            <a:r>
              <a:rPr lang="en-US" dirty="0"/>
              <a:t>Cloud Storage is a service that allows to save data on offsite storage system managed by third-party and is made accessible by a web services API.</a:t>
            </a:r>
          </a:p>
          <a:p>
            <a:endParaRPr lang="en-US" dirty="0"/>
          </a:p>
          <a:p>
            <a:r>
              <a:rPr lang="en-US" dirty="0"/>
              <a:t>Storage Devices</a:t>
            </a:r>
          </a:p>
          <a:p>
            <a:pPr marL="0" indent="0">
              <a:buNone/>
            </a:pPr>
            <a:r>
              <a:rPr lang="en-US" dirty="0"/>
              <a:t>Storage devices can be broadly classified into two categories:</a:t>
            </a:r>
          </a:p>
          <a:p>
            <a:r>
              <a:rPr lang="en-US" dirty="0"/>
              <a:t>Block Storage Devices</a:t>
            </a:r>
          </a:p>
          <a:p>
            <a:r>
              <a:rPr lang="en-US" dirty="0"/>
              <a:t>File Storage Devices</a:t>
            </a:r>
          </a:p>
          <a:p>
            <a:r>
              <a:rPr lang="en-US" dirty="0"/>
              <a:t>Block Storage Devices</a:t>
            </a:r>
          </a:p>
          <a:p>
            <a:r>
              <a:rPr lang="en-US" dirty="0"/>
              <a:t>The block storage devices offer raw storage to the clients. These raw storage are partitioned to create volumes.</a:t>
            </a:r>
            <a:endParaRPr lang="en-IN" dirty="0"/>
          </a:p>
        </p:txBody>
      </p:sp>
    </p:spTree>
    <p:extLst>
      <p:ext uri="{BB962C8B-B14F-4D97-AF65-F5344CB8AC3E}">
        <p14:creationId xmlns:p14="http://schemas.microsoft.com/office/powerpoint/2010/main" val="177170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52DD6B-AFB7-4A53-A7D7-391CE022E45D}"/>
              </a:ext>
            </a:extLst>
          </p:cNvPr>
          <p:cNvSpPr>
            <a:spLocks noGrp="1"/>
          </p:cNvSpPr>
          <p:nvPr>
            <p:ph idx="1"/>
          </p:nvPr>
        </p:nvSpPr>
        <p:spPr>
          <a:xfrm>
            <a:off x="457200" y="609600"/>
            <a:ext cx="8229600" cy="5516563"/>
          </a:xfrm>
        </p:spPr>
        <p:txBody>
          <a:bodyPr>
            <a:normAutofit fontScale="92500" lnSpcReduction="20000"/>
          </a:bodyPr>
          <a:lstStyle/>
          <a:p>
            <a:r>
              <a:rPr lang="en-US" dirty="0"/>
              <a:t>File Storage Devices</a:t>
            </a:r>
          </a:p>
          <a:p>
            <a:r>
              <a:rPr lang="en-US" dirty="0"/>
              <a:t>The file Storage Devices offer storage to clients in the form of files, maintaining its own file system. This storage is in the form of Network Attached Storage (NAS).</a:t>
            </a:r>
          </a:p>
          <a:p>
            <a:endParaRPr lang="en-US" dirty="0"/>
          </a:p>
          <a:p>
            <a:r>
              <a:rPr lang="en-US" dirty="0"/>
              <a:t>Cloud Storage Classes</a:t>
            </a:r>
          </a:p>
          <a:p>
            <a:r>
              <a:rPr lang="en-US" dirty="0"/>
              <a:t>Cloud storage can be broadly classified into two categories:</a:t>
            </a:r>
          </a:p>
          <a:p>
            <a:endParaRPr lang="en-US" dirty="0"/>
          </a:p>
          <a:p>
            <a:pPr marL="0" indent="0">
              <a:buNone/>
            </a:pPr>
            <a:r>
              <a:rPr lang="en-US" dirty="0"/>
              <a:t>1.Unmanaged Cloud Storage</a:t>
            </a:r>
          </a:p>
          <a:p>
            <a:r>
              <a:rPr lang="en-US" dirty="0"/>
              <a:t>Unmanaged cloud storage means the </a:t>
            </a:r>
            <a:r>
              <a:rPr lang="en-US" dirty="0">
                <a:solidFill>
                  <a:srgbClr val="FF0000"/>
                </a:solidFill>
              </a:rPr>
              <a:t>storage is preconfigured for the customer.</a:t>
            </a:r>
            <a:r>
              <a:rPr lang="en-US" dirty="0"/>
              <a:t> The customer can neither format, nor install his own file system or change drive properties.</a:t>
            </a:r>
          </a:p>
          <a:p>
            <a:pPr marL="0" indent="0">
              <a:buNone/>
            </a:pPr>
            <a:endParaRPr lang="en-US" dirty="0"/>
          </a:p>
          <a:p>
            <a:pPr marL="0" indent="0">
              <a:buNone/>
            </a:pPr>
            <a:r>
              <a:rPr lang="en-US" dirty="0"/>
              <a:t>2. Managed Cloud Storage</a:t>
            </a:r>
          </a:p>
          <a:p>
            <a:pPr marL="0" indent="0">
              <a:buNone/>
            </a:pPr>
            <a:r>
              <a:rPr lang="en-US" dirty="0"/>
              <a:t>Managed cloud storage offers </a:t>
            </a:r>
            <a:r>
              <a:rPr lang="en-US" dirty="0">
                <a:solidFill>
                  <a:srgbClr val="FF0000"/>
                </a:solidFill>
              </a:rPr>
              <a:t>online storage space on-demand</a:t>
            </a:r>
            <a:r>
              <a:rPr lang="en-US" dirty="0"/>
              <a:t>. The managed cloud storage system appears to the user to be a raw disk that the user can partition and format.</a:t>
            </a:r>
          </a:p>
          <a:p>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67A8986-C9E9-4A0B-B215-947B83F3EA07}"/>
                  </a:ext>
                </a:extLst>
              </p14:cNvPr>
              <p14:cNvContentPartPr/>
              <p14:nvPr/>
            </p14:nvContentPartPr>
            <p14:xfrm>
              <a:off x="-596880" y="1346040"/>
              <a:ext cx="9538200" cy="3690000"/>
            </p14:xfrm>
          </p:contentPart>
        </mc:Choice>
        <mc:Fallback xmlns="">
          <p:pic>
            <p:nvPicPr>
              <p:cNvPr id="2" name="Ink 1">
                <a:extLst>
                  <a:ext uri="{FF2B5EF4-FFF2-40B4-BE49-F238E27FC236}">
                    <a16:creationId xmlns:a16="http://schemas.microsoft.com/office/drawing/2014/main" id="{B67A8986-C9E9-4A0B-B215-947B83F3EA07}"/>
                  </a:ext>
                </a:extLst>
              </p:cNvPr>
              <p:cNvPicPr/>
              <p:nvPr/>
            </p:nvPicPr>
            <p:blipFill>
              <a:blip r:embed="rId3"/>
              <a:stretch>
                <a:fillRect/>
              </a:stretch>
            </p:blipFill>
            <p:spPr>
              <a:xfrm>
                <a:off x="-606240" y="1336680"/>
                <a:ext cx="9556920" cy="3708720"/>
              </a:xfrm>
              <a:prstGeom prst="rect">
                <a:avLst/>
              </a:prstGeom>
            </p:spPr>
          </p:pic>
        </mc:Fallback>
      </mc:AlternateContent>
    </p:spTree>
    <p:extLst>
      <p:ext uri="{BB962C8B-B14F-4D97-AF65-F5344CB8AC3E}">
        <p14:creationId xmlns:p14="http://schemas.microsoft.com/office/powerpoint/2010/main" val="230463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BC4C-3DAA-4F3A-A77B-3EB34A3695B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86DC43E-E501-461D-A221-7D303B4D05DD}"/>
              </a:ext>
            </a:extLst>
          </p:cNvPr>
          <p:cNvPicPr>
            <a:picLocks noGrp="1" noChangeAspect="1"/>
          </p:cNvPicPr>
          <p:nvPr>
            <p:ph idx="1"/>
          </p:nvPr>
        </p:nvPicPr>
        <p:blipFill>
          <a:blip r:embed="rId2"/>
          <a:stretch>
            <a:fillRect/>
          </a:stretch>
        </p:blipFill>
        <p:spPr>
          <a:xfrm>
            <a:off x="1905000" y="1981994"/>
            <a:ext cx="5334000" cy="3762375"/>
          </a:xfrm>
          <a:prstGeom prst="rect">
            <a:avLst/>
          </a:prstGeom>
        </p:spPr>
      </p:pic>
    </p:spTree>
    <p:extLst>
      <p:ext uri="{BB962C8B-B14F-4D97-AF65-F5344CB8AC3E}">
        <p14:creationId xmlns:p14="http://schemas.microsoft.com/office/powerpoint/2010/main" val="1754167937"/>
      </p:ext>
    </p:extLst>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35755</TotalTime>
  <Words>4005</Words>
  <Application>Microsoft Office PowerPoint</Application>
  <PresentationFormat>On-screen Show (4:3)</PresentationFormat>
  <Paragraphs>310</Paragraphs>
  <Slides>44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Arial</vt:lpstr>
      <vt:lpstr>Arial</vt:lpstr>
      <vt:lpstr>Calibri</vt:lpstr>
      <vt:lpstr>Cambria</vt:lpstr>
      <vt:lpstr>inherit</vt:lpstr>
      <vt:lpstr>Roboto</vt:lpstr>
      <vt:lpstr>sofia-pro</vt:lpstr>
      <vt:lpstr>Wingdings</vt:lpstr>
      <vt:lpstr>Sky</vt:lpstr>
      <vt:lpstr>Bitmap Image</vt:lpstr>
      <vt:lpstr>Storage in Cloud </vt:lpstr>
      <vt:lpstr>PowerPoint Presentation</vt:lpstr>
      <vt:lpstr> Difference between Cloud Storage and Traditional Storage </vt:lpstr>
      <vt:lpstr>Differences between Cloud Storage and Traditional Storage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databse?</vt:lpstr>
      <vt:lpstr>Relational databases</vt:lpstr>
      <vt:lpstr>Relational databases  </vt:lpstr>
      <vt:lpstr>2.Non-relational databases </vt:lpstr>
      <vt:lpstr>Non-relational databases </vt:lpstr>
      <vt:lpstr>Non-relational databases </vt:lpstr>
      <vt:lpstr>There are three non-relational databases in Google Cloud: </vt:lpstr>
      <vt:lpstr> Google Cloud: Firestore </vt:lpstr>
      <vt:lpstr>Pricing Example </vt:lpstr>
      <vt:lpstr> Google Cloud: Cloud Bigtable </vt:lpstr>
      <vt:lpstr>Bigtable Architecture</vt:lpstr>
      <vt:lpstr>Bigtable Storage Model</vt:lpstr>
      <vt:lpstr>PowerPoint Presentation</vt:lpstr>
      <vt:lpstr>PowerPoint Presentation</vt:lpstr>
      <vt:lpstr>MCQs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Google Cloud Platform (GCP)? </vt:lpstr>
      <vt:lpstr>PowerPoint Presentation</vt:lpstr>
      <vt:lpstr>PowerPoint Presentation</vt:lpstr>
      <vt:lpstr>PowerPoint Presentation</vt:lpstr>
      <vt:lpstr>PowerPoint Presentation</vt:lpstr>
      <vt:lpstr>PowerPoint Presentation</vt:lpstr>
      <vt:lpstr>What are Google Cloud Platform (GCP) Services?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IaaS - Server Virtualization</dc:title>
  <dc:creator>cyhuang</dc:creator>
  <cp:lastModifiedBy>hp</cp:lastModifiedBy>
  <cp:revision>2288</cp:revision>
  <dcterms:created xsi:type="dcterms:W3CDTF">2006-08-16T00:00:00Z</dcterms:created>
  <dcterms:modified xsi:type="dcterms:W3CDTF">2022-03-28T06:40:11Z</dcterms:modified>
</cp:coreProperties>
</file>